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9144000" cx="6858000"/>
  <p:notesSz cx="7010400" cy="9296400"/>
  <p:embeddedFontLst>
    <p:embeddedFont>
      <p:font typeface="Mountains of Christmas"/>
      <p:regular r:id="rId8"/>
      <p:bold r:id="rId9"/>
    </p:embeddedFont>
    <p:embeddedFont>
      <p:font typeface="Caveat"/>
      <p:regular r:id="rId10"/>
      <p:bold r:id="rId11"/>
    </p:embeddedFont>
    <p:embeddedFont>
      <p:font typeface="Lobster"/>
      <p:regular r:id="rId12"/>
    </p:embeddedFont>
    <p:embeddedFont>
      <p:font typeface="Amatic SC"/>
      <p:regular r:id="rId13"/>
      <p:bold r:id="rId14"/>
    </p:embeddedFont>
    <p:embeddedFont>
      <p:font typeface="Playfair Display"/>
      <p:regular r:id="rId15"/>
      <p:bold r:id="rId16"/>
      <p:italic r:id="rId17"/>
      <p:boldItalic r:id="rId18"/>
    </p:embeddedFont>
    <p:embeddedFont>
      <p:font typeface="Pacifico"/>
      <p:regular r:id="rId19"/>
    </p:embeddedFont>
    <p:embeddedFont>
      <p:font typeface="Pompiere"/>
      <p:regular r:id="rId20"/>
    </p:embeddedFont>
    <p:embeddedFont>
      <p:font typeface="Dancing Script"/>
      <p:regular r:id="rId21"/>
      <p:bold r:id="rId22"/>
    </p:embeddedFont>
    <p:embeddedFont>
      <p:font typeface="Open Sans Light"/>
      <p:regular r:id="rId23"/>
      <p:bold r:id="rId24"/>
      <p:italic r:id="rId25"/>
      <p:boldItalic r:id="rId26"/>
    </p:embeddedFont>
    <p:embeddedFont>
      <p:font typeface="Open Sans"/>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mpiere-regular.fntdata"/><Relationship Id="rId22" Type="http://schemas.openxmlformats.org/officeDocument/2006/relationships/font" Target="fonts/DancingScript-bold.fntdata"/><Relationship Id="rId21" Type="http://schemas.openxmlformats.org/officeDocument/2006/relationships/font" Target="fonts/DancingScript-regular.fntdata"/><Relationship Id="rId24" Type="http://schemas.openxmlformats.org/officeDocument/2006/relationships/font" Target="fonts/OpenSansLight-bold.fntdata"/><Relationship Id="rId23" Type="http://schemas.openxmlformats.org/officeDocument/2006/relationships/font" Target="fonts/OpenSans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MountainsofChristmas-bold.fntdata"/><Relationship Id="rId26" Type="http://schemas.openxmlformats.org/officeDocument/2006/relationships/font" Target="fonts/OpenSansLight-boldItalic.fntdata"/><Relationship Id="rId25" Type="http://schemas.openxmlformats.org/officeDocument/2006/relationships/font" Target="fonts/OpenSansLight-italic.fntdata"/><Relationship Id="rId28" Type="http://schemas.openxmlformats.org/officeDocument/2006/relationships/font" Target="fonts/OpenSans-bold.fntdata"/><Relationship Id="rId27" Type="http://schemas.openxmlformats.org/officeDocument/2006/relationships/font" Target="fonts/Open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italic.fntdata"/><Relationship Id="rId7" Type="http://schemas.openxmlformats.org/officeDocument/2006/relationships/slide" Target="slides/slide2.xml"/><Relationship Id="rId8" Type="http://schemas.openxmlformats.org/officeDocument/2006/relationships/font" Target="fonts/MountainsofChristmas-regular.fntdata"/><Relationship Id="rId30" Type="http://schemas.openxmlformats.org/officeDocument/2006/relationships/font" Target="fonts/OpenSans-boldItalic.fntdata"/><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AmaticSC-regular.fntdata"/><Relationship Id="rId12" Type="http://schemas.openxmlformats.org/officeDocument/2006/relationships/font" Target="fonts/Lobster-regular.fntdata"/><Relationship Id="rId15" Type="http://schemas.openxmlformats.org/officeDocument/2006/relationships/font" Target="fonts/PlayfairDisplay-regular.fntdata"/><Relationship Id="rId14" Type="http://schemas.openxmlformats.org/officeDocument/2006/relationships/font" Target="fonts/AmaticSC-bold.fntdata"/><Relationship Id="rId17" Type="http://schemas.openxmlformats.org/officeDocument/2006/relationships/font" Target="fonts/PlayfairDisplay-italic.fntdata"/><Relationship Id="rId16" Type="http://schemas.openxmlformats.org/officeDocument/2006/relationships/font" Target="fonts/PlayfairDisplay-bold.fntdata"/><Relationship Id="rId19" Type="http://schemas.openxmlformats.org/officeDocument/2006/relationships/font" Target="fonts/Pacifico-regular.fntdata"/><Relationship Id="rId18" Type="http://schemas.openxmlformats.org/officeDocument/2006/relationships/font" Target="fonts/PlayfairDisplay-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25" y="4415775"/>
            <a:ext cx="5608300" cy="4183375"/>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701025" y="4415775"/>
            <a:ext cx="5608300" cy="4183375"/>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68625" y="697225"/>
            <a:ext cx="4673825"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11"/>
          <p:cNvSpPr txBox="1"/>
          <p:nvPr>
            <p:ph idx="1" type="body"/>
          </p:nvPr>
        </p:nvSpPr>
        <p:spPr>
          <a:xfrm rot="5400000">
            <a:off x="528108" y="2377546"/>
            <a:ext cx="5801784" cy="5915025"/>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1" name="Google Shape;71;p1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Google Shape;72;p1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Google Shape;73;p1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1772576" y="3622015"/>
            <a:ext cx="7749117" cy="1478756"/>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Google Shape;76;p12"/>
          <p:cNvSpPr txBox="1"/>
          <p:nvPr>
            <p:ph idx="1" type="body"/>
          </p:nvPr>
        </p:nvSpPr>
        <p:spPr>
          <a:xfrm rot="5400000">
            <a:off x="-1227799" y="2186121"/>
            <a:ext cx="7749117" cy="435054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77" name="Google Shape;77;p12"/>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Google Shape;79;p12"/>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514350" y="1496484"/>
            <a:ext cx="5829300" cy="3183467"/>
          </a:xfrm>
          <a:prstGeom prst="rect">
            <a:avLst/>
          </a:prstGeom>
          <a:noFill/>
          <a:ln>
            <a:noFill/>
          </a:ln>
        </p:spPr>
        <p:txBody>
          <a:bodyPr anchorCtr="0" anchor="b" bIns="45700" lIns="91425" spcFirstLastPara="1" rIns="91425" wrap="square" tIns="45700">
            <a:noAutofit/>
          </a:bodyPr>
          <a:lstStyle>
            <a:lvl1pPr lvl="0" marR="0" rtl="0" algn="ctr">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3"/>
          <p:cNvSpPr txBox="1"/>
          <p:nvPr>
            <p:ph idx="1" type="subTitle"/>
          </p:nvPr>
        </p:nvSpPr>
        <p:spPr>
          <a:xfrm>
            <a:off x="857250" y="4802717"/>
            <a:ext cx="5143500" cy="2207683"/>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lvl="1" marR="0" rtl="0" algn="ctr">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2pPr>
            <a:lvl3pPr lvl="2" marR="0" rtl="0" algn="ctr">
              <a:lnSpc>
                <a:spcPct val="90000"/>
              </a:lnSpc>
              <a:spcBef>
                <a:spcPts val="375"/>
              </a:spcBef>
              <a:spcAft>
                <a:spcPts val="0"/>
              </a:spcAft>
              <a:buClr>
                <a:schemeClr val="dk1"/>
              </a:buClr>
              <a:buSzPts val="1350"/>
              <a:buFont typeface="Arial"/>
              <a:buNone/>
              <a:defRPr b="0" i="0" sz="1350" u="none" cap="none" strike="noStrike">
                <a:solidFill>
                  <a:schemeClr val="dk1"/>
                </a:solidFill>
                <a:latin typeface="Calibri"/>
                <a:ea typeface="Calibri"/>
                <a:cs typeface="Calibri"/>
                <a:sym typeface="Calibri"/>
              </a:defRPr>
            </a:lvl3pPr>
            <a:lvl4pPr lvl="3"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4pPr>
            <a:lvl5pPr lvl="4"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18" name="Google Shape;18;p3"/>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3"/>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 name="Google Shape;20;p3"/>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4"/>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4" name="Google Shape;24;p4"/>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5" name="Google Shape;25;p4"/>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6" name="Google Shape;26;p4"/>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467916" y="2279653"/>
            <a:ext cx="5915025" cy="3803649"/>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5"/>
          <p:cNvSpPr txBox="1"/>
          <p:nvPr>
            <p:ph idx="1" type="body"/>
          </p:nvPr>
        </p:nvSpPr>
        <p:spPr>
          <a:xfrm>
            <a:off x="467916" y="6119286"/>
            <a:ext cx="5915025" cy="20002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rgbClr val="888888"/>
              </a:buClr>
              <a:buSzPts val="1500"/>
              <a:buFont typeface="Arial"/>
              <a:buNone/>
              <a:defRPr b="0" i="0" sz="1500" u="none" cap="none" strike="noStrike">
                <a:solidFill>
                  <a:srgbClr val="888888"/>
                </a:solidFill>
                <a:latin typeface="Calibri"/>
                <a:ea typeface="Calibri"/>
                <a:cs typeface="Calibri"/>
                <a:sym typeface="Calibri"/>
              </a:defRPr>
            </a:lvl2pPr>
            <a:lvl3pPr indent="-228600" lvl="2" marL="1371600" marR="0" rtl="0" algn="l">
              <a:lnSpc>
                <a:spcPct val="90000"/>
              </a:lnSpc>
              <a:spcBef>
                <a:spcPts val="375"/>
              </a:spcBef>
              <a:spcAft>
                <a:spcPts val="0"/>
              </a:spcAft>
              <a:buClr>
                <a:srgbClr val="888888"/>
              </a:buClr>
              <a:buSzPts val="1350"/>
              <a:buFont typeface="Arial"/>
              <a:buNone/>
              <a:defRPr b="0" i="0" sz="1350" u="none" cap="none" strike="noStrike">
                <a:solidFill>
                  <a:srgbClr val="888888"/>
                </a:solidFill>
                <a:latin typeface="Calibri"/>
                <a:ea typeface="Calibri"/>
                <a:cs typeface="Calibri"/>
                <a:sym typeface="Calibri"/>
              </a:defRPr>
            </a:lvl3pPr>
            <a:lvl4pPr indent="-228600" lvl="3" marL="1828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4pPr>
            <a:lvl5pPr indent="-228600" lvl="4" marL="22860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5pPr>
            <a:lvl6pPr indent="-228600" lvl="5" marL="27432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6pPr>
            <a:lvl7pPr indent="-228600" lvl="6" marL="32004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7pPr>
            <a:lvl8pPr indent="-228600" lvl="7" marL="36576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8pPr>
            <a:lvl9pPr indent="-228600" lvl="8" marL="4114800" marR="0" rtl="0" algn="l">
              <a:lnSpc>
                <a:spcPct val="90000"/>
              </a:lnSpc>
              <a:spcBef>
                <a:spcPts val="375"/>
              </a:spcBef>
              <a:spcAft>
                <a:spcPts val="0"/>
              </a:spcAft>
              <a:buClr>
                <a:srgbClr val="888888"/>
              </a:buClr>
              <a:buSzPts val="1200"/>
              <a:buFont typeface="Arial"/>
              <a:buNone/>
              <a:defRPr b="0" i="0" sz="1200" u="none" cap="none" strike="noStrike">
                <a:solidFill>
                  <a:srgbClr val="888888"/>
                </a:solidFill>
                <a:latin typeface="Calibri"/>
                <a:ea typeface="Calibri"/>
                <a:cs typeface="Calibri"/>
                <a:sym typeface="Calibri"/>
              </a:defRPr>
            </a:lvl9pPr>
          </a:lstStyle>
          <a:p/>
        </p:txBody>
      </p:sp>
      <p:sp>
        <p:nvSpPr>
          <p:cNvPr id="30" name="Google Shape;30;p5"/>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 name="Google Shape;31;p5"/>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 name="Google Shape;32;p5"/>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5" name="Google Shape;35;p6"/>
          <p:cNvSpPr txBox="1"/>
          <p:nvPr>
            <p:ph idx="1" type="body"/>
          </p:nvPr>
        </p:nvSpPr>
        <p:spPr>
          <a:xfrm>
            <a:off x="471488"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6" name="Google Shape;36;p6"/>
          <p:cNvSpPr txBox="1"/>
          <p:nvPr>
            <p:ph idx="2" type="body"/>
          </p:nvPr>
        </p:nvSpPr>
        <p:spPr>
          <a:xfrm>
            <a:off x="3471863" y="2434167"/>
            <a:ext cx="2914650"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7" name="Google Shape;37;p6"/>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8" name="Google Shape;38;p6"/>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72381"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2" name="Google Shape;42;p7"/>
          <p:cNvSpPr txBox="1"/>
          <p:nvPr>
            <p:ph idx="1" type="body"/>
          </p:nvPr>
        </p:nvSpPr>
        <p:spPr>
          <a:xfrm>
            <a:off x="472381" y="2241551"/>
            <a:ext cx="2901255"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3" name="Google Shape;43;p7"/>
          <p:cNvSpPr txBox="1"/>
          <p:nvPr>
            <p:ph idx="2" type="body"/>
          </p:nvPr>
        </p:nvSpPr>
        <p:spPr>
          <a:xfrm>
            <a:off x="472381" y="3340100"/>
            <a:ext cx="2901255"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4" name="Google Shape;44;p7"/>
          <p:cNvSpPr txBox="1"/>
          <p:nvPr>
            <p:ph idx="3" type="body"/>
          </p:nvPr>
        </p:nvSpPr>
        <p:spPr>
          <a:xfrm>
            <a:off x="3471863" y="2241551"/>
            <a:ext cx="2915543" cy="1098549"/>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500"/>
              <a:buFont typeface="Arial"/>
              <a:buNone/>
              <a:defRPr b="1" i="0" sz="150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1350"/>
              <a:buFont typeface="Arial"/>
              <a:buNone/>
              <a:defRPr b="1" i="0" sz="135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1200"/>
              <a:buFont typeface="Arial"/>
              <a:buNone/>
              <a:defRPr b="1" i="0" sz="1200" u="none" cap="none" strike="noStrike">
                <a:solidFill>
                  <a:schemeClr val="dk1"/>
                </a:solidFill>
                <a:latin typeface="Calibri"/>
                <a:ea typeface="Calibri"/>
                <a:cs typeface="Calibri"/>
                <a:sym typeface="Calibri"/>
              </a:defRPr>
            </a:lvl9pPr>
          </a:lstStyle>
          <a:p/>
        </p:txBody>
      </p:sp>
      <p:sp>
        <p:nvSpPr>
          <p:cNvPr id="45" name="Google Shape;45;p7"/>
          <p:cNvSpPr txBox="1"/>
          <p:nvPr>
            <p:ph idx="4" type="body"/>
          </p:nvPr>
        </p:nvSpPr>
        <p:spPr>
          <a:xfrm>
            <a:off x="3471863" y="3340100"/>
            <a:ext cx="2915543" cy="4912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6" name="Google Shape;46;p7"/>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7"/>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7"/>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1" name="Google Shape;51;p8"/>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Google Shape;52;p8"/>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3" name="Google Shape;53;p8"/>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9"/>
          <p:cNvSpPr txBox="1"/>
          <p:nvPr>
            <p:ph idx="1" type="body"/>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75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61950" lvl="1" marL="914400" marR="0" rtl="0" algn="l">
              <a:lnSpc>
                <a:spcPct val="90000"/>
              </a:lnSpc>
              <a:spcBef>
                <a:spcPts val="375"/>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57" name="Google Shape;57;p9"/>
          <p:cNvSpPr txBox="1"/>
          <p:nvPr>
            <p:ph idx="2"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58" name="Google Shape;58;p9"/>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9"/>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Google Shape;60;p9"/>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472381" y="609600"/>
            <a:ext cx="2211884" cy="21336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 name="Google Shape;63;p10"/>
          <p:cNvSpPr/>
          <p:nvPr>
            <p:ph idx="2" type="pic"/>
          </p:nvPr>
        </p:nvSpPr>
        <p:spPr>
          <a:xfrm>
            <a:off x="2915543" y="1316569"/>
            <a:ext cx="3471863" cy="649816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75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l">
              <a:lnSpc>
                <a:spcPct val="90000"/>
              </a:lnSpc>
              <a:spcBef>
                <a:spcPts val="375"/>
              </a:spcBef>
              <a:spcAft>
                <a:spcPts val="0"/>
              </a:spcAft>
              <a:buClr>
                <a:schemeClr val="dk1"/>
              </a:buClr>
              <a:buSzPts val="2100"/>
              <a:buFont typeface="Arial"/>
              <a:buNone/>
              <a:defRPr b="0" i="0" sz="2100" u="none" cap="none" strike="noStrike">
                <a:solidFill>
                  <a:schemeClr val="dk1"/>
                </a:solidFill>
                <a:latin typeface="Calibri"/>
                <a:ea typeface="Calibri"/>
                <a:cs typeface="Calibri"/>
                <a:sym typeface="Calibri"/>
              </a:defRPr>
            </a:lvl2pPr>
            <a:lvl3pPr lvl="2" marR="0" rtl="0" algn="l">
              <a:lnSpc>
                <a:spcPct val="90000"/>
              </a:lnSpc>
              <a:spcBef>
                <a:spcPts val="375"/>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4pPr>
            <a:lvl5pPr lvl="4"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5pPr>
            <a:lvl6pPr lvl="5"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6pPr>
            <a:lvl7pPr lvl="6"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7pPr>
            <a:lvl8pPr lvl="7"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8pPr>
            <a:lvl9pPr lvl="8" marR="0" rtl="0" algn="l">
              <a:lnSpc>
                <a:spcPct val="90000"/>
              </a:lnSpc>
              <a:spcBef>
                <a:spcPts val="375"/>
              </a:spcBef>
              <a:spcAft>
                <a:spcPts val="0"/>
              </a:spcAft>
              <a:buClr>
                <a:schemeClr val="dk1"/>
              </a:buClr>
              <a:buSzPts val="1500"/>
              <a:buFont typeface="Arial"/>
              <a:buNone/>
              <a:defRPr b="0" i="0" sz="1500" u="none" cap="none" strike="noStrike">
                <a:solidFill>
                  <a:schemeClr val="dk1"/>
                </a:solidFill>
                <a:latin typeface="Calibri"/>
                <a:ea typeface="Calibri"/>
                <a:cs typeface="Calibri"/>
                <a:sym typeface="Calibri"/>
              </a:defRPr>
            </a:lvl9pPr>
          </a:lstStyle>
          <a:p/>
        </p:txBody>
      </p:sp>
      <p:sp>
        <p:nvSpPr>
          <p:cNvPr id="64" name="Google Shape;64;p10"/>
          <p:cNvSpPr txBox="1"/>
          <p:nvPr>
            <p:ph idx="1" type="body"/>
          </p:nvPr>
        </p:nvSpPr>
        <p:spPr>
          <a:xfrm>
            <a:off x="472381" y="2743200"/>
            <a:ext cx="2211884" cy="508211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75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90000"/>
              </a:lnSpc>
              <a:spcBef>
                <a:spcPts val="375"/>
              </a:spcBef>
              <a:spcAft>
                <a:spcPts val="0"/>
              </a:spcAft>
              <a:buClr>
                <a:schemeClr val="dk1"/>
              </a:buClr>
              <a:buSzPts val="1050"/>
              <a:buFont typeface="Arial"/>
              <a:buNone/>
              <a:defRPr b="0" i="0" sz="1050" u="none" cap="none" strike="noStrike">
                <a:solidFill>
                  <a:schemeClr val="dk1"/>
                </a:solidFill>
                <a:latin typeface="Calibri"/>
                <a:ea typeface="Calibri"/>
                <a:cs typeface="Calibri"/>
                <a:sym typeface="Calibri"/>
              </a:defRPr>
            </a:lvl2pPr>
            <a:lvl3pPr indent="-228600" lvl="2" marL="1371600" marR="0" rtl="0" algn="l">
              <a:lnSpc>
                <a:spcPct val="90000"/>
              </a:lnSpc>
              <a:spcBef>
                <a:spcPts val="375"/>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3pPr>
            <a:lvl4pPr indent="-228600" lvl="3" marL="1828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4pPr>
            <a:lvl5pPr indent="-228600" lvl="4" marL="22860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5pPr>
            <a:lvl6pPr indent="-228600" lvl="5" marL="27432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6pPr>
            <a:lvl7pPr indent="-228600" lvl="6" marL="32004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7pPr>
            <a:lvl8pPr indent="-228600" lvl="7" marL="36576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8pPr>
            <a:lvl9pPr indent="-228600" lvl="8" marL="4114800" marR="0" rtl="0" algn="l">
              <a:lnSpc>
                <a:spcPct val="90000"/>
              </a:lnSpc>
              <a:spcBef>
                <a:spcPts val="375"/>
              </a:spcBef>
              <a:spcAft>
                <a:spcPts val="0"/>
              </a:spcAft>
              <a:buClr>
                <a:schemeClr val="dk1"/>
              </a:buClr>
              <a:buSzPts val="750"/>
              <a:buFont typeface="Arial"/>
              <a:buNone/>
              <a:defRPr b="0" i="0" sz="750" u="none" cap="none" strike="noStrike">
                <a:solidFill>
                  <a:schemeClr val="dk1"/>
                </a:solidFill>
                <a:latin typeface="Calibri"/>
                <a:ea typeface="Calibri"/>
                <a:cs typeface="Calibri"/>
                <a:sym typeface="Calibri"/>
              </a:defRPr>
            </a:lvl9pPr>
          </a:lstStyle>
          <a:p/>
        </p:txBody>
      </p:sp>
      <p:sp>
        <p:nvSpPr>
          <p:cNvPr id="65" name="Google Shape;65;p10"/>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488" y="486836"/>
            <a:ext cx="5915025" cy="1767417"/>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71488" y="2434167"/>
            <a:ext cx="5915025" cy="5801784"/>
          </a:xfrm>
          <a:prstGeom prst="rect">
            <a:avLst/>
          </a:prstGeom>
          <a:noFill/>
          <a:ln>
            <a:noFill/>
          </a:ln>
        </p:spPr>
        <p:txBody>
          <a:bodyPr anchorCtr="0" anchor="t" bIns="45700" lIns="91425" spcFirstLastPara="1" rIns="91425" wrap="square" tIns="45700">
            <a:no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71488" y="8475136"/>
            <a:ext cx="1543050" cy="486833"/>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2271713" y="8475136"/>
            <a:ext cx="2314575" cy="486833"/>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4843463" y="8475136"/>
            <a:ext cx="1543050" cy="48683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xistate.org/calendar-at-a-glance" TargetMode="External"/><Relationship Id="rId4" Type="http://schemas.openxmlformats.org/officeDocument/2006/relationships/hyperlink" Target="https://calendar.google.com/calendar/embed?src=tt5qj8au09pc41jr843l506ld0%40group.calendar.google.com&amp;ctz=America%2FNew_York" TargetMode="External"/><Relationship Id="rId5" Type="http://schemas.openxmlformats.org/officeDocument/2006/relationships/image" Target="../media/image2.jpg"/><Relationship Id="rId6" Type="http://schemas.openxmlformats.org/officeDocument/2006/relationships/hyperlink" Target="https://www.xistate.org/virtual-events" TargetMode="External"/><Relationship Id="rId7" Type="http://schemas.openxmlformats.org/officeDocument/2006/relationships/image" Target="../media/image1.png"/></Relationships>
</file>

<file path=ppt/slides/_rels/slide2.xml.rels><?xml version="1.0" encoding="UTF-8" standalone="yes"?><Relationships xmlns="http://schemas.openxmlformats.org/package/2006/relationships"><Relationship Id="rId11" Type="http://schemas.openxmlformats.org/officeDocument/2006/relationships/image" Target="../media/image3.png"/><Relationship Id="rId10" Type="http://schemas.openxmlformats.org/officeDocument/2006/relationships/hyperlink" Target="https://www.facebook.com/groups/121694096736/" TargetMode="External"/><Relationship Id="rId13" Type="http://schemas.openxmlformats.org/officeDocument/2006/relationships/image" Target="../media/image6.jpg"/><Relationship Id="rId12" Type="http://schemas.openxmlformats.org/officeDocument/2006/relationships/hyperlink" Target="https://www.facebook.com/groups/145222607211/"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www.dkg.org" TargetMode="External"/><Relationship Id="rId4" Type="http://schemas.openxmlformats.org/officeDocument/2006/relationships/hyperlink" Target="http://www.tndkg.org" TargetMode="External"/><Relationship Id="rId9" Type="http://schemas.openxmlformats.org/officeDocument/2006/relationships/image" Target="../media/image5.png"/><Relationship Id="rId14" Type="http://schemas.openxmlformats.org/officeDocument/2006/relationships/hyperlink" Target="https://forms.gle/i3nr1E94ihKFmTrcA" TargetMode="External"/><Relationship Id="rId5" Type="http://schemas.openxmlformats.org/officeDocument/2006/relationships/hyperlink" Target="http://www.xibetapi.weebly.com" TargetMode="External"/><Relationship Id="rId6" Type="http://schemas.openxmlformats.org/officeDocument/2006/relationships/hyperlink" Target="https://www.tn.gov/education/news/2023/9/6/tennesseans-invited-to-provide-public-comment-on-tisa-cte-proposed-rules.html" TargetMode="External"/><Relationship Id="rId7" Type="http://schemas.openxmlformats.org/officeDocument/2006/relationships/hyperlink" Target="https://www.tn.gov/education/news/2023/9/6/tennesseans-invited-to-provide-public-comment-on-tisa-cte-proposed-rules.html" TargetMode="External"/><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3"/>
          <p:cNvSpPr/>
          <p:nvPr/>
        </p:nvSpPr>
        <p:spPr>
          <a:xfrm>
            <a:off x="0" y="0"/>
            <a:ext cx="6858000" cy="1455821"/>
          </a:xfrm>
          <a:prstGeom prst="re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5" name="Google Shape;85;p13"/>
          <p:cNvSpPr/>
          <p:nvPr/>
        </p:nvSpPr>
        <p:spPr>
          <a:xfrm>
            <a:off x="-175" y="1510725"/>
            <a:ext cx="1707600" cy="7688100"/>
          </a:xfrm>
          <a:prstGeom prst="rect">
            <a:avLst/>
          </a:prstGeom>
          <a:solidFill>
            <a:srgbClr val="EA99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6" name="Google Shape;86;p13"/>
          <p:cNvSpPr/>
          <p:nvPr/>
        </p:nvSpPr>
        <p:spPr>
          <a:xfrm>
            <a:off x="1735494" y="5523722"/>
            <a:ext cx="5122506" cy="3620278"/>
          </a:xfrm>
          <a:prstGeom prst="rect">
            <a:avLst/>
          </a:prstGeom>
          <a:solidFill>
            <a:srgbClr val="FFE59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87" name="Google Shape;87;p13"/>
          <p:cNvSpPr txBox="1"/>
          <p:nvPr/>
        </p:nvSpPr>
        <p:spPr>
          <a:xfrm>
            <a:off x="205273" y="166228"/>
            <a:ext cx="6421631" cy="1015663"/>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6000">
                <a:solidFill>
                  <a:schemeClr val="lt1"/>
                </a:solidFill>
                <a:latin typeface="Cambria"/>
                <a:ea typeface="Cambria"/>
                <a:cs typeface="Cambria"/>
                <a:sym typeface="Cambria"/>
              </a:rPr>
              <a:t>Beta Pi Newsletter</a:t>
            </a:r>
            <a:endParaRPr i="0" sz="6000" u="none" cap="none" strike="noStrike">
              <a:solidFill>
                <a:schemeClr val="lt1"/>
              </a:solidFill>
              <a:latin typeface="Cambria"/>
              <a:ea typeface="Cambria"/>
              <a:cs typeface="Cambria"/>
              <a:sym typeface="Cambria"/>
            </a:endParaRPr>
          </a:p>
        </p:txBody>
      </p:sp>
      <p:sp>
        <p:nvSpPr>
          <p:cNvPr id="88" name="Google Shape;88;p13"/>
          <p:cNvSpPr txBox="1"/>
          <p:nvPr/>
        </p:nvSpPr>
        <p:spPr>
          <a:xfrm>
            <a:off x="675774" y="962522"/>
            <a:ext cx="5594700" cy="3693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Pompiere"/>
                <a:ea typeface="Pompiere"/>
                <a:cs typeface="Pompiere"/>
                <a:sym typeface="Pompiere"/>
              </a:rPr>
              <a:t>September, 2023</a:t>
            </a:r>
            <a:r>
              <a:rPr b="0" i="0" lang="en-US" sz="1800" u="none" cap="none" strike="noStrike">
                <a:solidFill>
                  <a:schemeClr val="lt1"/>
                </a:solidFill>
                <a:latin typeface="Pompiere"/>
                <a:ea typeface="Pompiere"/>
                <a:cs typeface="Pompiere"/>
                <a:sym typeface="Pompiere"/>
              </a:rPr>
              <a:t> •  </a:t>
            </a:r>
            <a:r>
              <a:rPr lang="en-US" sz="1800">
                <a:solidFill>
                  <a:schemeClr val="lt1"/>
                </a:solidFill>
                <a:latin typeface="Pompiere"/>
                <a:ea typeface="Pompiere"/>
                <a:cs typeface="Pompiere"/>
                <a:sym typeface="Pompiere"/>
              </a:rPr>
              <a:t>Vol. 21 Issue 2</a:t>
            </a:r>
            <a:r>
              <a:rPr b="0" i="0" lang="en-US" sz="1800" u="none" cap="none" strike="noStrike">
                <a:solidFill>
                  <a:schemeClr val="lt1"/>
                </a:solidFill>
                <a:latin typeface="Pompiere"/>
                <a:ea typeface="Pompiere"/>
                <a:cs typeface="Pompiere"/>
                <a:sym typeface="Pompiere"/>
              </a:rPr>
              <a:t>•  </a:t>
            </a:r>
            <a:r>
              <a:rPr lang="en-US" sz="1800">
                <a:solidFill>
                  <a:schemeClr val="lt1"/>
                </a:solidFill>
                <a:latin typeface="Pompiere"/>
                <a:ea typeface="Pompiere"/>
                <a:cs typeface="Pompiere"/>
                <a:sym typeface="Pompiere"/>
              </a:rPr>
              <a:t>Union County</a:t>
            </a:r>
            <a:r>
              <a:rPr b="0" i="0" lang="en-US" sz="1800" u="none" cap="none" strike="noStrike">
                <a:solidFill>
                  <a:schemeClr val="lt1"/>
                </a:solidFill>
                <a:latin typeface="Pompiere"/>
                <a:ea typeface="Pompiere"/>
                <a:cs typeface="Pompiere"/>
                <a:sym typeface="Pompiere"/>
              </a:rPr>
              <a:t> </a:t>
            </a:r>
            <a:endParaRPr b="0" i="0" sz="1800" u="none" cap="none" strike="noStrike">
              <a:solidFill>
                <a:schemeClr val="lt1"/>
              </a:solidFill>
              <a:latin typeface="Pompiere"/>
              <a:ea typeface="Pompiere"/>
              <a:cs typeface="Pompiere"/>
              <a:sym typeface="Pompiere"/>
            </a:endParaRPr>
          </a:p>
        </p:txBody>
      </p:sp>
      <p:sp>
        <p:nvSpPr>
          <p:cNvPr id="89" name="Google Shape;89;p13"/>
          <p:cNvSpPr txBox="1"/>
          <p:nvPr/>
        </p:nvSpPr>
        <p:spPr>
          <a:xfrm>
            <a:off x="1866550" y="1622049"/>
            <a:ext cx="5004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700">
                <a:solidFill>
                  <a:srgbClr val="FF0000"/>
                </a:solidFill>
                <a:latin typeface="Pompiere"/>
                <a:ea typeface="Pompiere"/>
                <a:cs typeface="Pompiere"/>
                <a:sym typeface="Pompiere"/>
              </a:rPr>
              <a:t>September Meeting  2023</a:t>
            </a:r>
            <a:endParaRPr b="1" sz="2700">
              <a:solidFill>
                <a:srgbClr val="FF0000"/>
              </a:solidFill>
              <a:latin typeface="Pompiere"/>
              <a:ea typeface="Pompiere"/>
              <a:cs typeface="Pompiere"/>
              <a:sym typeface="Pompiere"/>
            </a:endParaRPr>
          </a:p>
        </p:txBody>
      </p:sp>
      <p:sp>
        <p:nvSpPr>
          <p:cNvPr id="90" name="Google Shape;90;p13"/>
          <p:cNvSpPr txBox="1"/>
          <p:nvPr/>
        </p:nvSpPr>
        <p:spPr>
          <a:xfrm>
            <a:off x="1857700" y="1986700"/>
            <a:ext cx="2325900" cy="3446400"/>
          </a:xfrm>
          <a:prstGeom prst="rect">
            <a:avLst/>
          </a:prstGeom>
          <a:noFill/>
          <a:ln>
            <a:noFill/>
          </a:ln>
        </p:spPr>
        <p:txBody>
          <a:bodyPr anchorCtr="0" anchor="t" bIns="45700" lIns="91425" spcFirstLastPara="1" rIns="91425" wrap="square" tIns="45700">
            <a:noAutofit/>
          </a:bodyPr>
          <a:lstStyle/>
          <a:p>
            <a:pPr indent="0" lvl="0" marL="0" marR="0" rtl="0" algn="l">
              <a:lnSpc>
                <a:spcPct val="133333"/>
              </a:lnSpc>
              <a:spcBef>
                <a:spcPts val="0"/>
              </a:spcBef>
              <a:spcAft>
                <a:spcPts val="0"/>
              </a:spcAft>
              <a:buClr>
                <a:schemeClr val="dk1"/>
              </a:buClr>
              <a:buSzPts val="1100"/>
              <a:buFont typeface="Arial"/>
              <a:buNone/>
            </a:pPr>
            <a:r>
              <a:rPr lang="en-US" sz="1300">
                <a:latin typeface="Open Sans Light"/>
                <a:ea typeface="Open Sans Light"/>
                <a:cs typeface="Open Sans Light"/>
                <a:sym typeface="Open Sans Light"/>
              </a:rPr>
              <a:t>Please join us for our first meeting of the new year. We will hear from our Immediate Past President, Dr. Elaine Vaughan as she presents the reinstatement project for our chapter to us. We will also have a chance to meet our new Area II Director. Please come out for dinner and our meeting as we get  started on a new year in DKG!</a:t>
            </a:r>
            <a:endParaRPr sz="1300">
              <a:latin typeface="Open Sans Light"/>
              <a:ea typeface="Open Sans Light"/>
              <a:cs typeface="Open Sans Light"/>
              <a:sym typeface="Open Sans Light"/>
            </a:endParaRPr>
          </a:p>
          <a:p>
            <a:pPr indent="0" lvl="0" marL="0" marR="0" rtl="0" algn="l">
              <a:lnSpc>
                <a:spcPct val="133333"/>
              </a:lnSpc>
              <a:spcBef>
                <a:spcPts val="0"/>
              </a:spcBef>
              <a:spcAft>
                <a:spcPts val="0"/>
              </a:spcAft>
              <a:buClr>
                <a:schemeClr val="dk1"/>
              </a:buClr>
              <a:buSzPts val="1100"/>
              <a:buFont typeface="Arial"/>
              <a:buNone/>
            </a:pPr>
            <a:r>
              <a:t/>
            </a:r>
            <a:endParaRPr sz="1100">
              <a:solidFill>
                <a:schemeClr val="dk1"/>
              </a:solidFill>
              <a:latin typeface="Open Sans Light"/>
              <a:ea typeface="Open Sans Light"/>
              <a:cs typeface="Open Sans Light"/>
              <a:sym typeface="Open Sans Light"/>
            </a:endParaRPr>
          </a:p>
          <a:p>
            <a:pPr indent="0" lvl="0" marL="0" marR="0" rtl="0" algn="l">
              <a:lnSpc>
                <a:spcPct val="133333"/>
              </a:lnSpc>
              <a:spcBef>
                <a:spcPts val="0"/>
              </a:spcBef>
              <a:spcAft>
                <a:spcPts val="0"/>
              </a:spcAft>
              <a:buNone/>
            </a:pPr>
            <a:r>
              <a:t/>
            </a:r>
            <a:endParaRPr sz="1100">
              <a:solidFill>
                <a:schemeClr val="dk1"/>
              </a:solidFill>
              <a:latin typeface="Open Sans"/>
              <a:ea typeface="Open Sans"/>
              <a:cs typeface="Open Sans"/>
              <a:sym typeface="Open Sans"/>
            </a:endParaRPr>
          </a:p>
          <a:p>
            <a:pPr indent="0" lvl="0" marL="0" marR="0" rtl="0" algn="l">
              <a:lnSpc>
                <a:spcPct val="133333"/>
              </a:lnSpc>
              <a:spcBef>
                <a:spcPts val="0"/>
              </a:spcBef>
              <a:spcAft>
                <a:spcPts val="0"/>
              </a:spcAft>
              <a:buNone/>
            </a:pPr>
            <a:r>
              <a:t/>
            </a:r>
            <a:endParaRPr sz="1200">
              <a:solidFill>
                <a:schemeClr val="dk1"/>
              </a:solidFill>
              <a:latin typeface="Open Sans Light"/>
              <a:ea typeface="Open Sans Light"/>
              <a:cs typeface="Open Sans Light"/>
              <a:sym typeface="Open Sans Light"/>
            </a:endParaRPr>
          </a:p>
        </p:txBody>
      </p:sp>
      <p:sp>
        <p:nvSpPr>
          <p:cNvPr id="91" name="Google Shape;91;p13"/>
          <p:cNvSpPr/>
          <p:nvPr/>
        </p:nvSpPr>
        <p:spPr>
          <a:xfrm>
            <a:off x="1889696" y="6087989"/>
            <a:ext cx="1474077" cy="200926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889696" y="6087989"/>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txBox="1"/>
          <p:nvPr/>
        </p:nvSpPr>
        <p:spPr>
          <a:xfrm>
            <a:off x="1961888" y="6104904"/>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Beta Pi</a:t>
            </a:r>
            <a:endParaRPr sz="2000">
              <a:solidFill>
                <a:schemeClr val="lt1"/>
              </a:solidFill>
              <a:latin typeface="Pompiere"/>
              <a:ea typeface="Pompiere"/>
              <a:cs typeface="Pompiere"/>
              <a:sym typeface="Pompiere"/>
            </a:endParaRPr>
          </a:p>
        </p:txBody>
      </p:sp>
      <p:sp>
        <p:nvSpPr>
          <p:cNvPr id="94" name="Google Shape;94;p13"/>
          <p:cNvSpPr/>
          <p:nvPr/>
        </p:nvSpPr>
        <p:spPr>
          <a:xfrm>
            <a:off x="5204186" y="6081628"/>
            <a:ext cx="1474077" cy="2015627"/>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5206408" y="605991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txBox="1"/>
          <p:nvPr/>
        </p:nvSpPr>
        <p:spPr>
          <a:xfrm>
            <a:off x="5278600" y="607682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DKG</a:t>
            </a:r>
            <a:endParaRPr sz="2000">
              <a:solidFill>
                <a:schemeClr val="lt1"/>
              </a:solidFill>
              <a:latin typeface="Pompiere"/>
              <a:ea typeface="Pompiere"/>
              <a:cs typeface="Pompiere"/>
              <a:sym typeface="Pompiere"/>
            </a:endParaRPr>
          </a:p>
        </p:txBody>
      </p:sp>
      <p:sp>
        <p:nvSpPr>
          <p:cNvPr id="97" name="Google Shape;97;p13"/>
          <p:cNvSpPr/>
          <p:nvPr/>
        </p:nvSpPr>
        <p:spPr>
          <a:xfrm>
            <a:off x="3546941" y="6085284"/>
            <a:ext cx="1474077" cy="201197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3546047" y="6083973"/>
            <a:ext cx="1474077" cy="410311"/>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txBox="1"/>
          <p:nvPr/>
        </p:nvSpPr>
        <p:spPr>
          <a:xfrm>
            <a:off x="3618239" y="6100888"/>
            <a:ext cx="1318402" cy="40011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Pompiere"/>
                <a:ea typeface="Pompiere"/>
                <a:cs typeface="Pompiere"/>
                <a:sym typeface="Pompiere"/>
              </a:rPr>
              <a:t>TN State</a:t>
            </a:r>
            <a:endParaRPr sz="2000">
              <a:solidFill>
                <a:schemeClr val="lt1"/>
              </a:solidFill>
              <a:latin typeface="Pompiere"/>
              <a:ea typeface="Pompiere"/>
              <a:cs typeface="Pompiere"/>
              <a:sym typeface="Pompiere"/>
            </a:endParaRPr>
          </a:p>
        </p:txBody>
      </p:sp>
      <p:sp>
        <p:nvSpPr>
          <p:cNvPr id="100" name="Google Shape;100;p13"/>
          <p:cNvSpPr txBox="1"/>
          <p:nvPr/>
        </p:nvSpPr>
        <p:spPr>
          <a:xfrm>
            <a:off x="1889696" y="5582653"/>
            <a:ext cx="4737208" cy="461665"/>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Pompiere"/>
                <a:ea typeface="Pompiere"/>
                <a:cs typeface="Pompiere"/>
                <a:sym typeface="Pompiere"/>
              </a:rPr>
              <a:t>WHAT’S HAPPENING IN DKG</a:t>
            </a:r>
            <a:endParaRPr sz="2400">
              <a:solidFill>
                <a:schemeClr val="dk1"/>
              </a:solidFill>
              <a:latin typeface="Pompiere"/>
              <a:ea typeface="Pompiere"/>
              <a:cs typeface="Pompiere"/>
              <a:sym typeface="Pompiere"/>
            </a:endParaRPr>
          </a:p>
        </p:txBody>
      </p:sp>
      <p:sp>
        <p:nvSpPr>
          <p:cNvPr id="101" name="Google Shape;101;p13"/>
          <p:cNvSpPr txBox="1"/>
          <p:nvPr/>
        </p:nvSpPr>
        <p:spPr>
          <a:xfrm>
            <a:off x="2608950" y="8520600"/>
            <a:ext cx="3375600" cy="461700"/>
          </a:xfrm>
          <a:prstGeom prst="rect">
            <a:avLst/>
          </a:prstGeom>
          <a:solidFill>
            <a:srgbClr val="EA999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rgbClr val="434343"/>
                </a:solidFill>
                <a:latin typeface="Pacifico"/>
                <a:ea typeface="Pacifico"/>
                <a:cs typeface="Pacifico"/>
                <a:sym typeface="Pacifico"/>
              </a:rPr>
              <a:t>“In Harmony”</a:t>
            </a:r>
            <a:endParaRPr sz="1800">
              <a:solidFill>
                <a:srgbClr val="434343"/>
              </a:solidFill>
              <a:latin typeface="Pacifico"/>
              <a:ea typeface="Pacifico"/>
              <a:cs typeface="Pacifico"/>
              <a:sym typeface="Pacifico"/>
            </a:endParaRPr>
          </a:p>
          <a:p>
            <a:pPr indent="0" lvl="0" marL="0" marR="0" rtl="0" algn="ctr">
              <a:spcBef>
                <a:spcPts val="0"/>
              </a:spcBef>
              <a:spcAft>
                <a:spcPts val="0"/>
              </a:spcAft>
              <a:buNone/>
            </a:pPr>
            <a:r>
              <a:t/>
            </a:r>
            <a:endParaRPr sz="1800">
              <a:solidFill>
                <a:srgbClr val="434343"/>
              </a:solidFill>
              <a:latin typeface="Pacifico"/>
              <a:ea typeface="Pacifico"/>
              <a:cs typeface="Pacifico"/>
              <a:sym typeface="Pacifico"/>
            </a:endParaRPr>
          </a:p>
        </p:txBody>
      </p:sp>
      <p:sp>
        <p:nvSpPr>
          <p:cNvPr id="102" name="Google Shape;102;p13"/>
          <p:cNvSpPr txBox="1"/>
          <p:nvPr/>
        </p:nvSpPr>
        <p:spPr>
          <a:xfrm>
            <a:off x="1889700" y="6440100"/>
            <a:ext cx="1422900" cy="1806300"/>
          </a:xfrm>
          <a:prstGeom prst="rect">
            <a:avLst/>
          </a:prstGeom>
          <a:noFill/>
          <a:ln>
            <a:noFill/>
          </a:ln>
        </p:spPr>
        <p:txBody>
          <a:bodyPr anchorCtr="0" anchor="t" bIns="45700" lIns="91425" spcFirstLastPara="1" rIns="91425" wrap="square" tIns="45700">
            <a:noAutofit/>
          </a:bodyPr>
          <a:lstStyle/>
          <a:p>
            <a:pPr indent="0" lvl="0" marL="0" marR="0" rtl="0" algn="ctr">
              <a:spcBef>
                <a:spcPts val="300"/>
              </a:spcBef>
              <a:spcAft>
                <a:spcPts val="0"/>
              </a:spcAft>
              <a:buNone/>
            </a:pPr>
            <a:r>
              <a:rPr b="1" lang="en-US" sz="1200">
                <a:solidFill>
                  <a:srgbClr val="FF0000"/>
                </a:solidFill>
                <a:latin typeface="Open Sans"/>
                <a:ea typeface="Open Sans"/>
                <a:cs typeface="Open Sans"/>
                <a:sym typeface="Open Sans"/>
              </a:rPr>
              <a:t>Sept. Meeting</a:t>
            </a:r>
            <a:endParaRPr b="1" sz="1200">
              <a:solidFill>
                <a:srgbClr val="FF0000"/>
              </a:solidFill>
              <a:latin typeface="Open Sans"/>
              <a:ea typeface="Open Sans"/>
              <a:cs typeface="Open Sans"/>
              <a:sym typeface="Open Sans"/>
            </a:endParaRPr>
          </a:p>
          <a:p>
            <a:pPr indent="0" lvl="0" marL="0" marR="0" rtl="0" algn="l">
              <a:spcBef>
                <a:spcPts val="300"/>
              </a:spcBef>
              <a:spcAft>
                <a:spcPts val="0"/>
              </a:spcAft>
              <a:buNone/>
            </a:pPr>
            <a:r>
              <a:rPr lang="en-US" sz="1000">
                <a:latin typeface="Calibri"/>
                <a:ea typeface="Calibri"/>
                <a:cs typeface="Calibri"/>
                <a:sym typeface="Calibri"/>
              </a:rPr>
              <a:t>9/14: McAlister’s Deli, Clinton Hwy. 6:00</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Reinstatement Project</a:t>
            </a:r>
            <a:endParaRPr sz="1000">
              <a:latin typeface="Calibri"/>
              <a:ea typeface="Calibri"/>
              <a:cs typeface="Calibri"/>
              <a:sym typeface="Calibri"/>
            </a:endParaRPr>
          </a:p>
          <a:p>
            <a:pPr indent="0" lvl="0" marL="0" marR="0" rtl="0" algn="l">
              <a:spcBef>
                <a:spcPts val="300"/>
              </a:spcBef>
              <a:spcAft>
                <a:spcPts val="0"/>
              </a:spcAft>
              <a:buNone/>
            </a:pPr>
            <a:r>
              <a:rPr lang="en-US" sz="1000">
                <a:latin typeface="Calibri"/>
                <a:ea typeface="Calibri"/>
                <a:cs typeface="Calibri"/>
                <a:sym typeface="Calibri"/>
              </a:rPr>
              <a:t>9/15-16: Committee Training Conference, Nashville</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l">
              <a:spcBef>
                <a:spcPts val="300"/>
              </a:spcBef>
              <a:spcAft>
                <a:spcPts val="0"/>
              </a:spcAft>
              <a:buNone/>
            </a:pPr>
            <a:r>
              <a:t/>
            </a:r>
            <a:endParaRPr sz="1000">
              <a:latin typeface="Calibri"/>
              <a:ea typeface="Calibri"/>
              <a:cs typeface="Calibri"/>
              <a:sym typeface="Calibri"/>
            </a:endParaRPr>
          </a:p>
          <a:p>
            <a:pPr indent="0" lvl="0" marL="0" marR="0" rtl="0" algn="ctr">
              <a:spcBef>
                <a:spcPts val="300"/>
              </a:spcBef>
              <a:spcAft>
                <a:spcPts val="0"/>
              </a:spcAft>
              <a:buNone/>
            </a:pPr>
            <a:r>
              <a:t/>
            </a:r>
            <a:endParaRPr sz="1200">
              <a:latin typeface="Open Sans Light"/>
              <a:ea typeface="Open Sans Light"/>
              <a:cs typeface="Open Sans Light"/>
              <a:sym typeface="Open Sans Light"/>
            </a:endParaRPr>
          </a:p>
        </p:txBody>
      </p:sp>
      <p:sp>
        <p:nvSpPr>
          <p:cNvPr id="103" name="Google Shape;103;p13"/>
          <p:cNvSpPr txBox="1"/>
          <p:nvPr/>
        </p:nvSpPr>
        <p:spPr>
          <a:xfrm>
            <a:off x="3469838" y="6440100"/>
            <a:ext cx="1630500" cy="1592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9/15-16 - TNSO Committee Training Conference, Nashville</a:t>
            </a:r>
            <a:endParaRPr sz="1000">
              <a:solidFill>
                <a:schemeClr val="dk1"/>
              </a:solidFill>
              <a:latin typeface="Calibri"/>
              <a:ea typeface="Calibri"/>
              <a:cs typeface="Calibri"/>
              <a:sym typeface="Calibri"/>
            </a:endParaRPr>
          </a:p>
          <a:p>
            <a:pPr indent="0" lvl="0" marL="0" marR="0" rtl="0" algn="l">
              <a:spcBef>
                <a:spcPts val="0"/>
              </a:spcBef>
              <a:spcAft>
                <a:spcPts val="0"/>
              </a:spcAft>
              <a:buNone/>
            </a:pPr>
            <a:r>
              <a:rPr lang="en-US" sz="1000">
                <a:solidFill>
                  <a:schemeClr val="dk1"/>
                </a:solidFill>
                <a:latin typeface="Calibri"/>
                <a:ea typeface="Calibri"/>
                <a:cs typeface="Calibri"/>
                <a:sym typeface="Calibri"/>
              </a:rPr>
              <a:t>9/30: Connection Survey due </a:t>
            </a:r>
            <a:endParaRPr sz="1000">
              <a:solidFill>
                <a:srgbClr val="FF0000"/>
              </a:solidFill>
              <a:latin typeface="Calibri"/>
              <a:ea typeface="Calibri"/>
              <a:cs typeface="Calibri"/>
              <a:sym typeface="Calibri"/>
            </a:endParaRPr>
          </a:p>
          <a:p>
            <a:pPr indent="0" lvl="0" marL="0" marR="0" rtl="0" algn="ctr">
              <a:spcBef>
                <a:spcPts val="300"/>
              </a:spcBef>
              <a:spcAft>
                <a:spcPts val="0"/>
              </a:spcAft>
              <a:buNone/>
            </a:pPr>
            <a:r>
              <a:rPr lang="en-US" sz="1000">
                <a:latin typeface="Calibri"/>
                <a:ea typeface="Calibri"/>
                <a:cs typeface="Calibri"/>
                <a:sym typeface="Calibri"/>
              </a:rPr>
              <a:t>TNSO Calendar </a:t>
            </a:r>
            <a:r>
              <a:rPr lang="en-US" sz="1000" u="sng">
                <a:solidFill>
                  <a:schemeClr val="hlink"/>
                </a:solidFill>
                <a:latin typeface="Calibri"/>
                <a:ea typeface="Calibri"/>
                <a:cs typeface="Calibri"/>
                <a:sym typeface="Calibri"/>
                <a:hlinkClick r:id="rId3"/>
              </a:rPr>
              <a:t>link</a:t>
            </a:r>
            <a:endParaRPr sz="1000">
              <a:latin typeface="Calibri"/>
              <a:ea typeface="Calibri"/>
              <a:cs typeface="Calibri"/>
              <a:sym typeface="Calibri"/>
            </a:endParaRPr>
          </a:p>
          <a:p>
            <a:pPr indent="0" lvl="0" marL="0" marR="0" rtl="0" algn="ctr">
              <a:spcBef>
                <a:spcPts val="300"/>
              </a:spcBef>
              <a:spcAft>
                <a:spcPts val="0"/>
              </a:spcAft>
              <a:buNone/>
            </a:pPr>
            <a:r>
              <a:rPr lang="en-US" sz="1000" u="sng">
                <a:solidFill>
                  <a:schemeClr val="hlink"/>
                </a:solidFill>
                <a:latin typeface="Calibri"/>
                <a:ea typeface="Calibri"/>
                <a:cs typeface="Calibri"/>
                <a:sym typeface="Calibri"/>
                <a:hlinkClick r:id="rId4"/>
              </a:rPr>
              <a:t>TNSO Google Calendar</a:t>
            </a:r>
            <a:endParaRPr sz="1000">
              <a:latin typeface="Calibri"/>
              <a:ea typeface="Calibri"/>
              <a:cs typeface="Calibri"/>
              <a:sym typeface="Calibri"/>
            </a:endParaRPr>
          </a:p>
        </p:txBody>
      </p:sp>
      <p:sp>
        <p:nvSpPr>
          <p:cNvPr id="104" name="Google Shape;104;p13"/>
          <p:cNvSpPr txBox="1"/>
          <p:nvPr/>
        </p:nvSpPr>
        <p:spPr>
          <a:xfrm>
            <a:off x="5147500" y="6505150"/>
            <a:ext cx="1474200" cy="1592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000">
                <a:solidFill>
                  <a:srgbClr val="FF0000"/>
                </a:solidFill>
                <a:latin typeface="Open Sans"/>
                <a:ea typeface="Open Sans"/>
                <a:cs typeface="Open Sans"/>
                <a:sym typeface="Open Sans"/>
              </a:rPr>
              <a:t>Important Dates</a:t>
            </a:r>
            <a:endParaRPr sz="10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9/15: Nominations for International Office due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9/15: Submissions for the Arts &amp; Humanities Gallery due</a:t>
            </a:r>
            <a:endParaRPr sz="10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11/1: Cornetet Application due</a:t>
            </a:r>
            <a:endParaRPr sz="1000">
              <a:solidFill>
                <a:schemeClr val="dk1"/>
              </a:solidFill>
              <a:latin typeface="Calibri"/>
              <a:ea typeface="Calibri"/>
              <a:cs typeface="Calibri"/>
              <a:sym typeface="Calibri"/>
            </a:endParaRPr>
          </a:p>
        </p:txBody>
      </p:sp>
      <p:sp>
        <p:nvSpPr>
          <p:cNvPr id="105" name="Google Shape;105;p13"/>
          <p:cNvSpPr txBox="1"/>
          <p:nvPr/>
        </p:nvSpPr>
        <p:spPr>
          <a:xfrm>
            <a:off x="-36925" y="2658675"/>
            <a:ext cx="1772400" cy="40521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Welcome back to a new school year! I hope everyone is having a smooth start. It’s hard to believe we are already half way through the first 9 weeks!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1100">
                <a:solidFill>
                  <a:schemeClr val="dk1"/>
                </a:solidFill>
                <a:latin typeface="Calibri"/>
                <a:ea typeface="Calibri"/>
                <a:cs typeface="Calibri"/>
                <a:sym typeface="Calibri"/>
              </a:rPr>
              <a:t>Dr. Elaine Vaughan has agreed to help our chapter with the Reinstatement Program at this meeting. We really need everyone to participate, even if you need to Facetime or Zoom in. Hope to see you on Thursday!</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i="1" lang="en-US" sz="1100">
                <a:solidFill>
                  <a:schemeClr val="dk1"/>
                </a:solidFill>
                <a:latin typeface="Calibri"/>
                <a:ea typeface="Calibri"/>
                <a:cs typeface="Calibri"/>
                <a:sym typeface="Calibri"/>
              </a:rPr>
              <a:t>*Please filll out the Member Spotlight Form for future acknowledgements. (Next page)</a:t>
            </a:r>
            <a:endParaRPr i="1" sz="1100">
              <a:solidFill>
                <a:schemeClr val="dk1"/>
              </a:solidFill>
              <a:latin typeface="Calibri"/>
              <a:ea typeface="Calibri"/>
              <a:cs typeface="Calibri"/>
              <a:sym typeface="Calibri"/>
            </a:endParaRPr>
          </a:p>
        </p:txBody>
      </p:sp>
      <p:sp>
        <p:nvSpPr>
          <p:cNvPr id="106" name="Google Shape;106;p13"/>
          <p:cNvSpPr txBox="1"/>
          <p:nvPr/>
        </p:nvSpPr>
        <p:spPr>
          <a:xfrm>
            <a:off x="65400" y="28225"/>
            <a:ext cx="5519700" cy="64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chemeClr val="lt1"/>
                </a:solidFill>
                <a:latin typeface="Pompiere"/>
                <a:ea typeface="Pompiere"/>
                <a:cs typeface="Pompiere"/>
                <a:sym typeface="Pompiere"/>
              </a:rPr>
              <a:t>DKG- Key Women Educators Impacting Education Worldwide</a:t>
            </a:r>
            <a:endParaRPr>
              <a:solidFill>
                <a:schemeClr val="lt1"/>
              </a:solidFill>
              <a:latin typeface="Pompiere"/>
              <a:ea typeface="Pompiere"/>
              <a:cs typeface="Pompiere"/>
              <a:sym typeface="Pompiere"/>
            </a:endParaRPr>
          </a:p>
        </p:txBody>
      </p:sp>
      <p:sp>
        <p:nvSpPr>
          <p:cNvPr id="107" name="Google Shape;107;p13"/>
          <p:cNvSpPr txBox="1"/>
          <p:nvPr/>
        </p:nvSpPr>
        <p:spPr>
          <a:xfrm>
            <a:off x="-1075" y="8183025"/>
            <a:ext cx="1707600" cy="1015800"/>
          </a:xfrm>
          <a:prstGeom prst="rect">
            <a:avLst/>
          </a:prstGeom>
          <a:solidFill>
            <a:srgbClr val="FFE599"/>
          </a:solidFill>
          <a:ln cap="flat" cmpd="sng" w="28575">
            <a:solidFill>
              <a:srgbClr val="E06666"/>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latin typeface="Caveat"/>
                <a:ea typeface="Caveat"/>
                <a:cs typeface="Caveat"/>
                <a:sym typeface="Caveat"/>
              </a:rPr>
              <a:t>The Delta Kappa Society International promotes professional and personal growth of women educators and excellence in education.</a:t>
            </a:r>
            <a:endParaRPr b="1" sz="1200">
              <a:latin typeface="Caveat"/>
              <a:ea typeface="Caveat"/>
              <a:cs typeface="Caveat"/>
              <a:sym typeface="Caveat"/>
            </a:endParaRPr>
          </a:p>
        </p:txBody>
      </p:sp>
      <p:sp>
        <p:nvSpPr>
          <p:cNvPr id="108" name="Google Shape;108;p13"/>
          <p:cNvSpPr txBox="1"/>
          <p:nvPr/>
        </p:nvSpPr>
        <p:spPr>
          <a:xfrm>
            <a:off x="4333875" y="3360887"/>
            <a:ext cx="2419200" cy="21081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Font typeface="Arial"/>
              <a:buNone/>
            </a:pPr>
            <a:r>
              <a:t/>
            </a:r>
            <a:endParaRPr sz="1200">
              <a:solidFill>
                <a:schemeClr val="dk1"/>
              </a:solidFill>
              <a:latin typeface="Open Sans Light"/>
              <a:ea typeface="Open Sans Light"/>
              <a:cs typeface="Open Sans Light"/>
              <a:sym typeface="Open Sans Light"/>
            </a:endParaRPr>
          </a:p>
        </p:txBody>
      </p:sp>
      <p:sp>
        <p:nvSpPr>
          <p:cNvPr id="109" name="Google Shape;109;p13"/>
          <p:cNvSpPr txBox="1"/>
          <p:nvPr/>
        </p:nvSpPr>
        <p:spPr>
          <a:xfrm>
            <a:off x="4351575" y="2092150"/>
            <a:ext cx="2152500" cy="2479800"/>
          </a:xfrm>
          <a:prstGeom prst="rect">
            <a:avLst/>
          </a:prstGeom>
          <a:noFill/>
          <a:ln>
            <a:noFill/>
          </a:ln>
        </p:spPr>
        <p:txBody>
          <a:bodyPr anchorCtr="0" anchor="t" bIns="91425" lIns="91425" spcFirstLastPara="1" rIns="91425" wrap="square" tIns="91425">
            <a:noAutofit/>
          </a:bodyPr>
          <a:lstStyle/>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Location: McAlister’s Deli, Clinton Hwy.  6:00 pm</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Program: Reinstatement Project</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Speaker: Dr. Elaine Vaughan</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None/>
            </a:pPr>
            <a:r>
              <a:rPr b="1" lang="en-US" sz="1100">
                <a:solidFill>
                  <a:schemeClr val="dk1"/>
                </a:solidFill>
                <a:latin typeface="Open Sans"/>
                <a:ea typeface="Open Sans"/>
                <a:cs typeface="Open Sans"/>
                <a:sym typeface="Open Sans"/>
              </a:rPr>
              <a:t>Special Guest: Melissa Blalock, Area II Director</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t/>
            </a:r>
            <a:endParaRPr b="1" sz="1100">
              <a:solidFill>
                <a:schemeClr val="dk1"/>
              </a:solidFill>
              <a:latin typeface="Open Sans"/>
              <a:ea typeface="Open Sans"/>
              <a:cs typeface="Open Sans"/>
              <a:sym typeface="Open Sans"/>
            </a:endParaRPr>
          </a:p>
          <a:p>
            <a:pPr indent="0" lvl="0" marL="0" rtl="0" algn="l">
              <a:lnSpc>
                <a:spcPct val="133333"/>
              </a:lnSpc>
              <a:spcBef>
                <a:spcPts val="0"/>
              </a:spcBef>
              <a:spcAft>
                <a:spcPts val="0"/>
              </a:spcAft>
              <a:buClr>
                <a:schemeClr val="dk1"/>
              </a:buClr>
              <a:buSzPts val="1100"/>
              <a:buFont typeface="Arial"/>
              <a:buNone/>
            </a:pPr>
            <a:r>
              <a:rPr b="1" lang="en-US" sz="1100">
                <a:solidFill>
                  <a:schemeClr val="dk1"/>
                </a:solidFill>
                <a:latin typeface="Open Sans"/>
                <a:ea typeface="Open Sans"/>
                <a:cs typeface="Open Sans"/>
                <a:sym typeface="Open Sans"/>
              </a:rPr>
              <a:t>Hostesses: Sherrie &amp; Dawn</a:t>
            </a:r>
            <a:endParaRPr sz="1300">
              <a:latin typeface="Open Sans"/>
              <a:ea typeface="Open Sans"/>
              <a:cs typeface="Open Sans"/>
              <a:sym typeface="Open Sans"/>
            </a:endParaRPr>
          </a:p>
        </p:txBody>
      </p:sp>
      <p:pic>
        <p:nvPicPr>
          <p:cNvPr id="110" name="Google Shape;110;p13"/>
          <p:cNvPicPr preferRelativeResize="0"/>
          <p:nvPr/>
        </p:nvPicPr>
        <p:blipFill>
          <a:blip r:embed="rId5">
            <a:alphaModFix/>
          </a:blip>
          <a:stretch>
            <a:fillRect/>
          </a:stretch>
        </p:blipFill>
        <p:spPr>
          <a:xfrm>
            <a:off x="-1075" y="1455825"/>
            <a:ext cx="1707599" cy="325250"/>
          </a:xfrm>
          <a:prstGeom prst="rect">
            <a:avLst/>
          </a:prstGeom>
          <a:noFill/>
          <a:ln cap="flat" cmpd="sng" w="9525">
            <a:solidFill>
              <a:srgbClr val="EA9999"/>
            </a:solidFill>
            <a:prstDash val="solid"/>
            <a:round/>
            <a:headEnd len="sm" w="sm" type="none"/>
            <a:tailEnd len="sm" w="sm" type="none"/>
          </a:ln>
        </p:spPr>
      </p:pic>
      <p:sp>
        <p:nvSpPr>
          <p:cNvPr id="111" name="Google Shape;111;p13"/>
          <p:cNvSpPr txBox="1"/>
          <p:nvPr/>
        </p:nvSpPr>
        <p:spPr>
          <a:xfrm>
            <a:off x="57150" y="1914525"/>
            <a:ext cx="1571700" cy="79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latin typeface="Lobster"/>
                <a:ea typeface="Lobster"/>
                <a:cs typeface="Lobster"/>
                <a:sym typeface="Lobster"/>
              </a:rPr>
              <a:t>Letter from </a:t>
            </a:r>
            <a:endParaRPr sz="2100">
              <a:latin typeface="Lobster"/>
              <a:ea typeface="Lobster"/>
              <a:cs typeface="Lobster"/>
              <a:sym typeface="Lobster"/>
            </a:endParaRPr>
          </a:p>
          <a:p>
            <a:pPr indent="0" lvl="0" marL="0" rtl="0" algn="ctr">
              <a:spcBef>
                <a:spcPts val="0"/>
              </a:spcBef>
              <a:spcAft>
                <a:spcPts val="0"/>
              </a:spcAft>
              <a:buNone/>
            </a:pPr>
            <a:r>
              <a:rPr lang="en-US" sz="2100">
                <a:latin typeface="Lobster"/>
                <a:ea typeface="Lobster"/>
                <a:cs typeface="Lobster"/>
                <a:sym typeface="Lobster"/>
              </a:rPr>
              <a:t>Dr. Dawn</a:t>
            </a:r>
            <a:endParaRPr sz="2100">
              <a:latin typeface="Lobster"/>
              <a:ea typeface="Lobster"/>
              <a:cs typeface="Lobster"/>
              <a:sym typeface="Lobster"/>
            </a:endParaRPr>
          </a:p>
        </p:txBody>
      </p:sp>
      <p:sp>
        <p:nvSpPr>
          <p:cNvPr id="112" name="Google Shape;112;p13"/>
          <p:cNvSpPr txBox="1"/>
          <p:nvPr/>
        </p:nvSpPr>
        <p:spPr>
          <a:xfrm>
            <a:off x="784800" y="6556600"/>
            <a:ext cx="1104900" cy="2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Dancing Script"/>
                <a:ea typeface="Dancing Script"/>
                <a:cs typeface="Dancing Script"/>
                <a:sym typeface="Dancing Script"/>
              </a:rPr>
              <a:t>-Dawn</a:t>
            </a:r>
            <a:endParaRPr>
              <a:latin typeface="Dancing Script"/>
              <a:ea typeface="Dancing Script"/>
              <a:cs typeface="Dancing Script"/>
              <a:sym typeface="Dancing Script"/>
            </a:endParaRPr>
          </a:p>
        </p:txBody>
      </p:sp>
      <p:sp>
        <p:nvSpPr>
          <p:cNvPr id="113" name="Google Shape;113;p13"/>
          <p:cNvSpPr txBox="1"/>
          <p:nvPr/>
        </p:nvSpPr>
        <p:spPr>
          <a:xfrm>
            <a:off x="4400550" y="4572000"/>
            <a:ext cx="2325900" cy="871200"/>
          </a:xfrm>
          <a:prstGeom prst="rect">
            <a:avLst/>
          </a:prstGeom>
          <a:noFill/>
          <a:ln cap="flat" cmpd="sng" w="28575">
            <a:solidFill>
              <a:srgbClr val="FF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Check out all of the virtual events happening at the state level </a:t>
            </a:r>
            <a:r>
              <a:rPr lang="en-US" u="sng">
                <a:solidFill>
                  <a:schemeClr val="hlink"/>
                </a:solidFill>
                <a:latin typeface="Calibri"/>
                <a:ea typeface="Calibri"/>
                <a:cs typeface="Calibri"/>
                <a:sym typeface="Calibri"/>
                <a:hlinkClick r:id="rId6"/>
              </a:rPr>
              <a:t>here</a:t>
            </a:r>
            <a:r>
              <a:rPr lang="en-US">
                <a:latin typeface="Calibri"/>
                <a:ea typeface="Calibri"/>
                <a:cs typeface="Calibri"/>
                <a:sym typeface="Calibri"/>
              </a:rPr>
              <a:t>.</a:t>
            </a:r>
            <a:endParaRPr>
              <a:latin typeface="Calibri"/>
              <a:ea typeface="Calibri"/>
              <a:cs typeface="Calibri"/>
              <a:sym typeface="Calibri"/>
            </a:endParaRPr>
          </a:p>
        </p:txBody>
      </p:sp>
      <p:pic>
        <p:nvPicPr>
          <p:cNvPr id="114" name="Google Shape;114;p13"/>
          <p:cNvPicPr preferRelativeResize="0"/>
          <p:nvPr/>
        </p:nvPicPr>
        <p:blipFill>
          <a:blip r:embed="rId7">
            <a:alphaModFix/>
          </a:blip>
          <a:stretch>
            <a:fillRect/>
          </a:stretch>
        </p:blipFill>
        <p:spPr>
          <a:xfrm>
            <a:off x="290549" y="6906921"/>
            <a:ext cx="1104900" cy="1168491"/>
          </a:xfrm>
          <a:prstGeom prst="rect">
            <a:avLst/>
          </a:prstGeom>
          <a:noFill/>
          <a:ln cap="flat" cmpd="sng" w="19050">
            <a:solidFill>
              <a:srgbClr val="38761D"/>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4"/>
          <p:cNvSpPr txBox="1"/>
          <p:nvPr/>
        </p:nvSpPr>
        <p:spPr>
          <a:xfrm>
            <a:off x="55568" y="2915318"/>
            <a:ext cx="2330327" cy="30777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sz="1400">
              <a:solidFill>
                <a:schemeClr val="dk1"/>
              </a:solidFill>
              <a:latin typeface="Open Sans Light"/>
              <a:ea typeface="Open Sans Light"/>
              <a:cs typeface="Open Sans Light"/>
              <a:sym typeface="Open Sans Light"/>
            </a:endParaRPr>
          </a:p>
        </p:txBody>
      </p:sp>
      <p:grpSp>
        <p:nvGrpSpPr>
          <p:cNvPr id="120" name="Google Shape;120;p14"/>
          <p:cNvGrpSpPr/>
          <p:nvPr/>
        </p:nvGrpSpPr>
        <p:grpSpPr>
          <a:xfrm>
            <a:off x="-86950" y="229805"/>
            <a:ext cx="2615400" cy="2582288"/>
            <a:chOff x="3829863" y="1563922"/>
            <a:chExt cx="2615400" cy="2582288"/>
          </a:xfrm>
        </p:grpSpPr>
        <p:sp>
          <p:nvSpPr>
            <p:cNvPr id="121" name="Google Shape;121;p14"/>
            <p:cNvSpPr/>
            <p:nvPr/>
          </p:nvSpPr>
          <p:spPr>
            <a:xfrm>
              <a:off x="3956181" y="1563922"/>
              <a:ext cx="2362732" cy="2582288"/>
            </a:xfrm>
            <a:prstGeom prst="ellipse">
              <a:avLst/>
            </a:prstGeom>
            <a:gradFill>
              <a:gsLst>
                <a:gs pos="0">
                  <a:srgbClr val="F5D0D0"/>
                </a:gs>
                <a:gs pos="100000">
                  <a:srgbClr val="D96868"/>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txBox="1"/>
            <p:nvPr/>
          </p:nvSpPr>
          <p:spPr>
            <a:xfrm>
              <a:off x="3829863" y="2179819"/>
              <a:ext cx="2615400" cy="1509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chemeClr val="dk1"/>
                  </a:solidFill>
                  <a:latin typeface="Calibri"/>
                  <a:ea typeface="Calibri"/>
                  <a:cs typeface="Calibri"/>
                  <a:sym typeface="Calibri"/>
                </a:rPr>
                <a:t>DKG: </a:t>
              </a:r>
              <a:r>
                <a:rPr lang="en-US" sz="1600" u="sng">
                  <a:solidFill>
                    <a:schemeClr val="hlink"/>
                  </a:solidFill>
                  <a:latin typeface="Calibri"/>
                  <a:ea typeface="Calibri"/>
                  <a:cs typeface="Calibri"/>
                  <a:sym typeface="Calibri"/>
                  <a:hlinkClick r:id="rId3"/>
                </a:rPr>
                <a:t>www.dkg.org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TNSO: </a:t>
              </a:r>
              <a:r>
                <a:rPr lang="en-US" sz="1600" u="sng">
                  <a:solidFill>
                    <a:schemeClr val="hlink"/>
                  </a:solidFill>
                  <a:latin typeface="Calibri"/>
                  <a:ea typeface="Calibri"/>
                  <a:cs typeface="Calibri"/>
                  <a:sym typeface="Calibri"/>
                  <a:hlinkClick r:id="rId4"/>
                </a:rPr>
                <a:t>www.tndkg.org</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a:solidFill>
                    <a:schemeClr val="dk1"/>
                  </a:solidFill>
                  <a:latin typeface="Calibri"/>
                  <a:ea typeface="Calibri"/>
                  <a:cs typeface="Calibri"/>
                  <a:sym typeface="Calibri"/>
                </a:rPr>
                <a:t>Beta Pi:</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rPr lang="en-US" sz="1600" u="sng">
                  <a:solidFill>
                    <a:schemeClr val="hlink"/>
                  </a:solidFill>
                  <a:latin typeface="Calibri"/>
                  <a:ea typeface="Calibri"/>
                  <a:cs typeface="Calibri"/>
                  <a:sym typeface="Calibri"/>
                  <a:hlinkClick r:id="rId5"/>
                </a:rPr>
                <a:t>www.xibetapi.weebly.com</a:t>
              </a:r>
              <a:endParaRPr sz="16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a:p>
              <a:pPr indent="0" lvl="0" marL="0" marR="0" rtl="0" algn="ctr">
                <a:spcBef>
                  <a:spcPts val="0"/>
                </a:spcBef>
                <a:spcAft>
                  <a:spcPts val="0"/>
                </a:spcAft>
                <a:buNone/>
              </a:pPr>
              <a:r>
                <a:t/>
              </a:r>
              <a:endParaRPr>
                <a:solidFill>
                  <a:schemeClr val="dk1"/>
                </a:solidFill>
                <a:latin typeface="Calibri"/>
                <a:ea typeface="Calibri"/>
                <a:cs typeface="Calibri"/>
                <a:sym typeface="Calibri"/>
              </a:endParaRPr>
            </a:p>
          </p:txBody>
        </p:sp>
        <p:sp>
          <p:nvSpPr>
            <p:cNvPr id="123" name="Google Shape;123;p14"/>
            <p:cNvSpPr txBox="1"/>
            <p:nvPr/>
          </p:nvSpPr>
          <p:spPr>
            <a:xfrm>
              <a:off x="3984938" y="1794092"/>
              <a:ext cx="2362800" cy="691200"/>
            </a:xfrm>
            <a:prstGeom prst="rect">
              <a:avLst/>
            </a:prstGeom>
            <a:noFill/>
            <a:ln>
              <a:noFill/>
            </a:ln>
          </p:spPr>
          <p:txBody>
            <a:bodyPr anchorCtr="0" anchor="t" bIns="45700" lIns="91425" spcFirstLastPara="1" rIns="91425" wrap="square" tIns="45700">
              <a:noAutofit/>
            </a:bodyPr>
            <a:lstStyle/>
            <a:p>
              <a:pPr indent="0" lvl="0" marL="0" marR="0" rtl="0" algn="ctr">
                <a:lnSpc>
                  <a:spcPct val="92592"/>
                </a:lnSpc>
                <a:spcBef>
                  <a:spcPts val="0"/>
                </a:spcBef>
                <a:spcAft>
                  <a:spcPts val="0"/>
                </a:spcAft>
                <a:buNone/>
              </a:pPr>
              <a:r>
                <a:rPr b="1" lang="en-US" sz="1800">
                  <a:solidFill>
                    <a:schemeClr val="dk1"/>
                  </a:solidFill>
                  <a:latin typeface="Calibri"/>
                  <a:ea typeface="Calibri"/>
                  <a:cs typeface="Calibri"/>
                  <a:sym typeface="Calibri"/>
                </a:rPr>
                <a:t>Society Websites</a:t>
              </a:r>
              <a:endParaRPr b="1" sz="1800">
                <a:solidFill>
                  <a:schemeClr val="dk1"/>
                </a:solidFill>
                <a:latin typeface="Calibri"/>
                <a:ea typeface="Calibri"/>
                <a:cs typeface="Calibri"/>
                <a:sym typeface="Calibri"/>
              </a:endParaRPr>
            </a:p>
          </p:txBody>
        </p:sp>
      </p:grpSp>
      <p:sp>
        <p:nvSpPr>
          <p:cNvPr id="124" name="Google Shape;124;p14"/>
          <p:cNvSpPr txBox="1"/>
          <p:nvPr/>
        </p:nvSpPr>
        <p:spPr>
          <a:xfrm>
            <a:off x="2528450" y="757825"/>
            <a:ext cx="2035500" cy="2248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Impact"/>
              <a:ea typeface="Impact"/>
              <a:cs typeface="Impact"/>
              <a:sym typeface="Impact"/>
            </a:endParaRPr>
          </a:p>
        </p:txBody>
      </p:sp>
      <p:sp>
        <p:nvSpPr>
          <p:cNvPr id="125" name="Google Shape;125;p14"/>
          <p:cNvSpPr txBox="1"/>
          <p:nvPr/>
        </p:nvSpPr>
        <p:spPr>
          <a:xfrm>
            <a:off x="-155850" y="5897350"/>
            <a:ext cx="3048000" cy="683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600">
                <a:solidFill>
                  <a:schemeClr val="dk1"/>
                </a:solidFill>
                <a:latin typeface="Amatic SC"/>
                <a:ea typeface="Amatic SC"/>
                <a:cs typeface="Amatic SC"/>
                <a:sym typeface="Amatic SC"/>
              </a:rPr>
              <a:t>Educational/Legislative</a:t>
            </a:r>
            <a:endParaRPr b="1" sz="1600">
              <a:solidFill>
                <a:schemeClr val="dk1"/>
              </a:solidFill>
              <a:latin typeface="Amatic SC"/>
              <a:ea typeface="Amatic SC"/>
              <a:cs typeface="Amatic SC"/>
              <a:sym typeface="Amatic SC"/>
            </a:endParaRPr>
          </a:p>
          <a:p>
            <a:pPr indent="0" lvl="0" marL="0" marR="0" rtl="0" algn="ctr">
              <a:spcBef>
                <a:spcPts val="0"/>
              </a:spcBef>
              <a:spcAft>
                <a:spcPts val="0"/>
              </a:spcAft>
              <a:buNone/>
            </a:pPr>
            <a:r>
              <a:rPr b="1" lang="en-US" sz="1600">
                <a:solidFill>
                  <a:schemeClr val="dk1"/>
                </a:solidFill>
                <a:latin typeface="Amatic SC"/>
                <a:ea typeface="Amatic SC"/>
                <a:cs typeface="Amatic SC"/>
                <a:sym typeface="Amatic SC"/>
              </a:rPr>
              <a:t> </a:t>
            </a:r>
            <a:r>
              <a:rPr b="1" lang="en-US" sz="1000">
                <a:solidFill>
                  <a:schemeClr val="dk1"/>
                </a:solidFill>
                <a:latin typeface="Amatic SC"/>
                <a:ea typeface="Amatic SC"/>
                <a:cs typeface="Amatic SC"/>
                <a:sym typeface="Amatic SC"/>
              </a:rPr>
              <a:t> </a:t>
            </a:r>
            <a:r>
              <a:rPr b="1" lang="en-US" sz="1600">
                <a:solidFill>
                  <a:schemeClr val="dk1"/>
                </a:solidFill>
                <a:latin typeface="Amatic SC"/>
                <a:ea typeface="Amatic SC"/>
                <a:cs typeface="Amatic SC"/>
                <a:sym typeface="Amatic SC"/>
              </a:rPr>
              <a:t>Update in Tennessee</a:t>
            </a:r>
            <a:endParaRPr b="1" sz="1600">
              <a:solidFill>
                <a:schemeClr val="dk1"/>
              </a:solidFill>
              <a:latin typeface="Amatic SC"/>
              <a:ea typeface="Amatic SC"/>
              <a:cs typeface="Amatic SC"/>
              <a:sym typeface="Amatic SC"/>
            </a:endParaRPr>
          </a:p>
          <a:p>
            <a:pPr indent="0" lvl="0" marL="0" marR="0" rtl="0" algn="ctr">
              <a:spcBef>
                <a:spcPts val="0"/>
              </a:spcBef>
              <a:spcAft>
                <a:spcPts val="0"/>
              </a:spcAft>
              <a:buNone/>
            </a:pPr>
            <a:r>
              <a:t/>
            </a:r>
            <a:endParaRPr b="1" sz="1800">
              <a:solidFill>
                <a:schemeClr val="dk1"/>
              </a:solidFill>
              <a:latin typeface="Amatic SC"/>
              <a:ea typeface="Amatic SC"/>
              <a:cs typeface="Amatic SC"/>
              <a:sym typeface="Amatic SC"/>
            </a:endParaRPr>
          </a:p>
        </p:txBody>
      </p:sp>
      <p:sp>
        <p:nvSpPr>
          <p:cNvPr id="126" name="Google Shape;126;p14"/>
          <p:cNvSpPr txBox="1"/>
          <p:nvPr/>
        </p:nvSpPr>
        <p:spPr>
          <a:xfrm>
            <a:off x="129825" y="6362700"/>
            <a:ext cx="2577000" cy="2667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300">
                <a:solidFill>
                  <a:srgbClr val="131E29"/>
                </a:solidFill>
                <a:highlight>
                  <a:srgbClr val="FFFFFF"/>
                </a:highlight>
                <a:uFill>
                  <a:noFill/>
                </a:uFill>
                <a:latin typeface="Times New Roman"/>
                <a:ea typeface="Times New Roman"/>
                <a:cs typeface="Times New Roman"/>
                <a:sym typeface="Times New Roman"/>
                <a:hlinkClick r:id="rId6">
                  <a:extLst>
                    <a:ext uri="{A12FA001-AC4F-418D-AE19-62706E023703}">
                      <ahyp:hlinkClr val="tx"/>
                    </a:ext>
                  </a:extLst>
                </a:hlinkClick>
              </a:rPr>
              <a:t>Tennesseans Invited to Provide Public Comment on TISA CTE Proposed Rules</a:t>
            </a:r>
            <a:endParaRPr sz="1300">
              <a:solidFill>
                <a:srgbClr val="131E29"/>
              </a:solidFill>
              <a:highlight>
                <a:srgbClr val="FFFFFF"/>
              </a:highlight>
              <a:latin typeface="Times New Roman"/>
              <a:ea typeface="Times New Roman"/>
              <a:cs typeface="Times New Roman"/>
              <a:sym typeface="Times New Roman"/>
            </a:endParaRPr>
          </a:p>
          <a:p>
            <a:pPr indent="0" lvl="0" marL="0" rtl="0" algn="l">
              <a:lnSpc>
                <a:spcPct val="115000"/>
              </a:lnSpc>
              <a:spcBef>
                <a:spcPts val="800"/>
              </a:spcBef>
              <a:spcAft>
                <a:spcPts val="1500"/>
              </a:spcAft>
              <a:buClr>
                <a:schemeClr val="dk1"/>
              </a:buClr>
              <a:buSzPts val="1100"/>
              <a:buFont typeface="Arial"/>
              <a:buNone/>
            </a:pPr>
            <a:r>
              <a:rPr lang="en-US" sz="1100">
                <a:solidFill>
                  <a:srgbClr val="131E29"/>
                </a:solidFill>
                <a:highlight>
                  <a:srgbClr val="FFFFFF"/>
                </a:highlight>
                <a:latin typeface="Open Sans"/>
                <a:ea typeface="Open Sans"/>
                <a:cs typeface="Open Sans"/>
                <a:sym typeface="Open Sans"/>
              </a:rPr>
              <a:t>Today, the Tennessee Department of Education invites all Tennesseans to a public rulemaking hearing to provide public comment to the proposed revisions to the Career and Technical Education (CTE) portion of the Tennessee Investment in Student Achievement (TISA) rule definitions. </a:t>
            </a:r>
            <a:r>
              <a:rPr lang="en-US" sz="1100" u="sng">
                <a:solidFill>
                  <a:schemeClr val="hlink"/>
                </a:solidFill>
                <a:highlight>
                  <a:srgbClr val="FFFFFF"/>
                </a:highlight>
                <a:latin typeface="Open Sans"/>
                <a:ea typeface="Open Sans"/>
                <a:cs typeface="Open Sans"/>
                <a:sym typeface="Open Sans"/>
                <a:hlinkClick r:id="rId7"/>
              </a:rPr>
              <a:t>Read more…</a:t>
            </a:r>
            <a:endParaRPr sz="1100">
              <a:solidFill>
                <a:srgbClr val="131E29"/>
              </a:solidFill>
              <a:highlight>
                <a:srgbClr val="FFFFFF"/>
              </a:highlight>
              <a:latin typeface="Open Sans"/>
              <a:ea typeface="Open Sans"/>
              <a:cs typeface="Open Sans"/>
              <a:sym typeface="Open Sans"/>
            </a:endParaRPr>
          </a:p>
        </p:txBody>
      </p:sp>
      <p:sp>
        <p:nvSpPr>
          <p:cNvPr id="127" name="Google Shape;127;p14"/>
          <p:cNvSpPr/>
          <p:nvPr/>
        </p:nvSpPr>
        <p:spPr>
          <a:xfrm>
            <a:off x="3320003" y="7259216"/>
            <a:ext cx="3268500" cy="1509000"/>
          </a:xfrm>
          <a:prstGeom prst="ellipse">
            <a:avLst/>
          </a:prstGeom>
          <a:gradFill>
            <a:gsLst>
              <a:gs pos="0">
                <a:srgbClr val="FFF6DB"/>
              </a:gs>
              <a:gs pos="100000">
                <a:srgbClr val="FAD25C"/>
              </a:gs>
            </a:gsLst>
            <a:path path="circle">
              <a:fillToRect b="50%" l="50%" r="50%" t="50%"/>
            </a:path>
            <a:tileRect/>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4"/>
          <p:cNvSpPr txBox="1"/>
          <p:nvPr/>
        </p:nvSpPr>
        <p:spPr>
          <a:xfrm>
            <a:off x="4004600" y="7403850"/>
            <a:ext cx="1899300" cy="5847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400">
                <a:solidFill>
                  <a:srgbClr val="FF0000"/>
                </a:solidFill>
                <a:latin typeface="Pompiere"/>
                <a:ea typeface="Pompiere"/>
                <a:cs typeface="Pompiere"/>
                <a:sym typeface="Pompiere"/>
              </a:rPr>
              <a:t>Beta Pi Birthdays</a:t>
            </a:r>
            <a:endParaRPr b="1" sz="1800">
              <a:solidFill>
                <a:srgbClr val="FF0000"/>
              </a:solidFill>
              <a:latin typeface="Pompiere"/>
              <a:ea typeface="Pompiere"/>
              <a:cs typeface="Pompiere"/>
              <a:sym typeface="Pompiere"/>
            </a:endParaRPr>
          </a:p>
        </p:txBody>
      </p:sp>
      <p:sp>
        <p:nvSpPr>
          <p:cNvPr id="129" name="Google Shape;129;p14"/>
          <p:cNvSpPr txBox="1"/>
          <p:nvPr/>
        </p:nvSpPr>
        <p:spPr>
          <a:xfrm>
            <a:off x="3430250" y="7259225"/>
            <a:ext cx="3048000" cy="16233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Patricia McKelvey, 8/17; Kacey Whited, 9/1; Pat Baker, 9/7;  Peggy DeBusk, 9/10;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rPr b="1" lang="en-US">
                <a:solidFill>
                  <a:schemeClr val="dk1"/>
                </a:solidFill>
                <a:latin typeface="Mountains of Christmas"/>
                <a:ea typeface="Mountains of Christmas"/>
                <a:cs typeface="Mountains of Christmas"/>
                <a:sym typeface="Mountains of Christmas"/>
              </a:rPr>
              <a:t>Lana Booker, 10/20</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b="1">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a:p>
            <a:pPr indent="0" lvl="0" marL="0" rtl="0" algn="ctr">
              <a:spcBef>
                <a:spcPts val="0"/>
              </a:spcBef>
              <a:spcAft>
                <a:spcPts val="0"/>
              </a:spcAft>
              <a:buClr>
                <a:schemeClr val="dk1"/>
              </a:buClr>
              <a:buFont typeface="Arial"/>
              <a:buNone/>
            </a:pPr>
            <a:r>
              <a:t/>
            </a:r>
            <a:endParaRPr sz="1800">
              <a:solidFill>
                <a:schemeClr val="dk1"/>
              </a:solidFill>
              <a:latin typeface="Mountains of Christmas"/>
              <a:ea typeface="Mountains of Christmas"/>
              <a:cs typeface="Mountains of Christmas"/>
              <a:sym typeface="Mountains of Christmas"/>
            </a:endParaRPr>
          </a:p>
        </p:txBody>
      </p:sp>
      <p:pic>
        <p:nvPicPr>
          <p:cNvPr id="130" name="Google Shape;130;p14"/>
          <p:cNvPicPr preferRelativeResize="0"/>
          <p:nvPr/>
        </p:nvPicPr>
        <p:blipFill>
          <a:blip r:embed="rId8">
            <a:alphaModFix/>
          </a:blip>
          <a:stretch>
            <a:fillRect/>
          </a:stretch>
        </p:blipFill>
        <p:spPr>
          <a:xfrm rot="10800000">
            <a:off x="129823" y="1811526"/>
            <a:ext cx="2271877" cy="857499"/>
          </a:xfrm>
          <a:prstGeom prst="rect">
            <a:avLst/>
          </a:prstGeom>
          <a:noFill/>
          <a:ln>
            <a:noFill/>
          </a:ln>
        </p:spPr>
      </p:pic>
      <p:pic>
        <p:nvPicPr>
          <p:cNvPr id="131" name="Google Shape;131;p14"/>
          <p:cNvPicPr preferRelativeResize="0"/>
          <p:nvPr/>
        </p:nvPicPr>
        <p:blipFill>
          <a:blip r:embed="rId9">
            <a:alphaModFix/>
          </a:blip>
          <a:stretch>
            <a:fillRect/>
          </a:stretch>
        </p:blipFill>
        <p:spPr>
          <a:xfrm>
            <a:off x="6304425" y="7716707"/>
            <a:ext cx="408974" cy="594033"/>
          </a:xfrm>
          <a:prstGeom prst="rect">
            <a:avLst/>
          </a:prstGeom>
          <a:noFill/>
          <a:ln>
            <a:noFill/>
          </a:ln>
        </p:spPr>
      </p:pic>
      <p:sp>
        <p:nvSpPr>
          <p:cNvPr id="132" name="Google Shape;132;p14"/>
          <p:cNvSpPr txBox="1"/>
          <p:nvPr/>
        </p:nvSpPr>
        <p:spPr>
          <a:xfrm>
            <a:off x="164925" y="4233046"/>
            <a:ext cx="2201700" cy="10896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US" sz="1200">
                <a:solidFill>
                  <a:srgbClr val="FF0000"/>
                </a:solidFill>
                <a:latin typeface="Playfair Display"/>
                <a:ea typeface="Playfair Display"/>
                <a:cs typeface="Playfair Display"/>
                <a:sym typeface="Playfair Display"/>
              </a:rPr>
              <a:t>Attendance Drawing</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We will start putting our names into a drawing for a prize in May.</a:t>
            </a:r>
            <a:endParaRPr sz="1200">
              <a:latin typeface="Playfair Display"/>
              <a:ea typeface="Playfair Display"/>
              <a:cs typeface="Playfair Display"/>
              <a:sym typeface="Playfair Display"/>
            </a:endParaRPr>
          </a:p>
          <a:p>
            <a:pPr indent="0" lvl="0" marL="0" rtl="0" algn="ctr">
              <a:spcBef>
                <a:spcPts val="0"/>
              </a:spcBef>
              <a:spcAft>
                <a:spcPts val="0"/>
              </a:spcAft>
              <a:buNone/>
            </a:pPr>
            <a:r>
              <a:rPr lang="en-US" sz="1200">
                <a:latin typeface="Playfair Display"/>
                <a:ea typeface="Playfair Display"/>
                <a:cs typeface="Playfair Display"/>
                <a:sym typeface="Playfair Display"/>
              </a:rPr>
              <a:t>One entry per meeting.</a:t>
            </a:r>
            <a:endParaRPr sz="1200">
              <a:latin typeface="Playfair Display"/>
              <a:ea typeface="Playfair Display"/>
              <a:cs typeface="Playfair Display"/>
              <a:sym typeface="Playfair Display"/>
            </a:endParaRPr>
          </a:p>
          <a:p>
            <a:pPr indent="0" lvl="0" marL="0" rtl="0" algn="ctr">
              <a:spcBef>
                <a:spcPts val="0"/>
              </a:spcBef>
              <a:spcAft>
                <a:spcPts val="0"/>
              </a:spcAft>
              <a:buNone/>
            </a:pPr>
            <a:r>
              <a:t/>
            </a:r>
            <a:endParaRPr sz="1200">
              <a:latin typeface="Caveat"/>
              <a:ea typeface="Caveat"/>
              <a:cs typeface="Caveat"/>
              <a:sym typeface="Caveat"/>
            </a:endParaRPr>
          </a:p>
        </p:txBody>
      </p:sp>
      <p:sp>
        <p:nvSpPr>
          <p:cNvPr id="133" name="Google Shape;133;p14"/>
          <p:cNvSpPr/>
          <p:nvPr/>
        </p:nvSpPr>
        <p:spPr>
          <a:xfrm>
            <a:off x="3320000" y="6665800"/>
            <a:ext cx="3168900" cy="813600"/>
          </a:xfrm>
          <a:prstGeom prst="ribbon2">
            <a:avLst>
              <a:gd fmla="val 16667" name="adj1"/>
              <a:gd fmla="val 50000" name="adj2"/>
            </a:avLst>
          </a:prstGeom>
          <a:solidFill>
            <a:srgbClr val="EA9999"/>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Beta Pi </a:t>
            </a:r>
            <a:r>
              <a:rPr b="1" lang="en-US" sz="1600">
                <a:latin typeface="Mountains of Christmas"/>
                <a:ea typeface="Mountains of Christmas"/>
                <a:cs typeface="Mountains of Christmas"/>
                <a:sym typeface="Mountains of Christmas"/>
              </a:rPr>
              <a:t>Dues</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Active - $85 </a:t>
            </a:r>
            <a:endParaRPr b="1" sz="1600">
              <a:latin typeface="Mountains of Christmas"/>
              <a:ea typeface="Mountains of Christmas"/>
              <a:cs typeface="Mountains of Christmas"/>
              <a:sym typeface="Mountains of Christmas"/>
            </a:endParaRPr>
          </a:p>
          <a:p>
            <a:pPr indent="0" lvl="0" marL="0" rtl="0" algn="ctr">
              <a:spcBef>
                <a:spcPts val="0"/>
              </a:spcBef>
              <a:spcAft>
                <a:spcPts val="0"/>
              </a:spcAft>
              <a:buNone/>
            </a:pPr>
            <a:r>
              <a:rPr b="1" lang="en-US" sz="1600">
                <a:latin typeface="Mountains of Christmas"/>
                <a:ea typeface="Mountains of Christmas"/>
                <a:cs typeface="Mountains of Christmas"/>
                <a:sym typeface="Mountains of Christmas"/>
              </a:rPr>
              <a:t>Reserve - $58</a:t>
            </a:r>
            <a:endParaRPr b="1" sz="1600">
              <a:latin typeface="Mountains of Christmas"/>
              <a:ea typeface="Mountains of Christmas"/>
              <a:cs typeface="Mountains of Christmas"/>
              <a:sym typeface="Mountains of Christmas"/>
            </a:endParaRPr>
          </a:p>
        </p:txBody>
      </p:sp>
      <p:sp>
        <p:nvSpPr>
          <p:cNvPr id="134" name="Google Shape;134;p14"/>
          <p:cNvSpPr txBox="1"/>
          <p:nvPr/>
        </p:nvSpPr>
        <p:spPr>
          <a:xfrm>
            <a:off x="285650" y="3006600"/>
            <a:ext cx="1743300" cy="640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800">
                <a:solidFill>
                  <a:srgbClr val="FF0000"/>
                </a:solidFill>
                <a:latin typeface="Pompiere"/>
                <a:ea typeface="Pompiere"/>
                <a:cs typeface="Pompiere"/>
                <a:sym typeface="Pompiere"/>
              </a:rPr>
              <a:t>DKG on Social Media</a:t>
            </a:r>
            <a:endParaRPr b="1" sz="1800">
              <a:solidFill>
                <a:srgbClr val="FF0000"/>
              </a:solidFill>
              <a:latin typeface="Pompiere"/>
              <a:ea typeface="Pompiere"/>
              <a:cs typeface="Pompiere"/>
              <a:sym typeface="Pompiere"/>
            </a:endParaRPr>
          </a:p>
          <a:p>
            <a:pPr indent="0" lvl="0" marL="0" rtl="0" algn="l">
              <a:spcBef>
                <a:spcPts val="0"/>
              </a:spcBef>
              <a:spcAft>
                <a:spcPts val="0"/>
              </a:spcAft>
              <a:buNone/>
            </a:pPr>
            <a:r>
              <a:t/>
            </a:r>
            <a:endParaRPr/>
          </a:p>
        </p:txBody>
      </p:sp>
      <p:pic>
        <p:nvPicPr>
          <p:cNvPr id="135" name="Google Shape;135;p14">
            <a:hlinkClick r:id="rId10"/>
          </p:cNvPr>
          <p:cNvPicPr preferRelativeResize="0"/>
          <p:nvPr/>
        </p:nvPicPr>
        <p:blipFill>
          <a:blip r:embed="rId11">
            <a:alphaModFix/>
          </a:blip>
          <a:stretch>
            <a:fillRect/>
          </a:stretch>
        </p:blipFill>
        <p:spPr>
          <a:xfrm>
            <a:off x="474950" y="3469400"/>
            <a:ext cx="408975" cy="408975"/>
          </a:xfrm>
          <a:prstGeom prst="rect">
            <a:avLst/>
          </a:prstGeom>
          <a:noFill/>
          <a:ln>
            <a:noFill/>
          </a:ln>
        </p:spPr>
      </p:pic>
      <p:pic>
        <p:nvPicPr>
          <p:cNvPr id="136" name="Google Shape;136;p14">
            <a:hlinkClick r:id="rId12"/>
          </p:cNvPr>
          <p:cNvPicPr preferRelativeResize="0"/>
          <p:nvPr/>
        </p:nvPicPr>
        <p:blipFill>
          <a:blip r:embed="rId11">
            <a:alphaModFix/>
          </a:blip>
          <a:stretch>
            <a:fillRect/>
          </a:stretch>
        </p:blipFill>
        <p:spPr>
          <a:xfrm>
            <a:off x="1320713" y="3469400"/>
            <a:ext cx="408975" cy="408975"/>
          </a:xfrm>
          <a:prstGeom prst="rect">
            <a:avLst/>
          </a:prstGeom>
          <a:noFill/>
          <a:ln>
            <a:noFill/>
          </a:ln>
        </p:spPr>
      </p:pic>
      <p:sp>
        <p:nvSpPr>
          <p:cNvPr id="137" name="Google Shape;137;p14"/>
          <p:cNvSpPr txBox="1"/>
          <p:nvPr/>
        </p:nvSpPr>
        <p:spPr>
          <a:xfrm>
            <a:off x="350400" y="3841263"/>
            <a:ext cx="2035500" cy="25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Xi State	DKG</a:t>
            </a:r>
            <a:endParaRPr/>
          </a:p>
        </p:txBody>
      </p:sp>
      <p:sp>
        <p:nvSpPr>
          <p:cNvPr id="138" name="Google Shape;138;p14"/>
          <p:cNvSpPr txBox="1"/>
          <p:nvPr/>
        </p:nvSpPr>
        <p:spPr>
          <a:xfrm>
            <a:off x="2459450" y="208600"/>
            <a:ext cx="4138500" cy="2019000"/>
          </a:xfrm>
          <a:prstGeom prst="rect">
            <a:avLst/>
          </a:prstGeom>
          <a:noFill/>
          <a:ln>
            <a:noFill/>
          </a:ln>
        </p:spPr>
        <p:txBody>
          <a:bodyPr anchorCtr="0" anchor="t" bIns="45700" lIns="91425" spcFirstLastPara="1" rIns="91425" wrap="square" tIns="45700">
            <a:noAutofit/>
          </a:bodyPr>
          <a:lstStyle/>
          <a:p>
            <a:pPr indent="457200" lvl="0" marL="0" rtl="0" algn="ctr">
              <a:spcBef>
                <a:spcPts val="0"/>
              </a:spcBef>
              <a:spcAft>
                <a:spcPts val="0"/>
              </a:spcAft>
              <a:buClr>
                <a:schemeClr val="dk1"/>
              </a:buClr>
              <a:buSzPts val="1100"/>
              <a:buFont typeface="Arial"/>
              <a:buNone/>
            </a:pPr>
            <a:r>
              <a:rPr b="1" lang="en-US" sz="1500">
                <a:solidFill>
                  <a:srgbClr val="FF0000"/>
                </a:solidFill>
              </a:rPr>
              <a:t>Chapter Member</a:t>
            </a:r>
            <a:r>
              <a:rPr b="1" lang="en-US" sz="1500">
                <a:solidFill>
                  <a:srgbClr val="FF0000"/>
                </a:solidFill>
              </a:rPr>
              <a:t> Spotlight</a:t>
            </a:r>
            <a:endParaRPr b="1" sz="1500">
              <a:solidFill>
                <a:srgbClr val="FF0000"/>
              </a:solidFill>
            </a:endParaRPr>
          </a:p>
          <a:p>
            <a:pPr indent="457200" lvl="0" marL="0" rtl="0" algn="l">
              <a:spcBef>
                <a:spcPts val="0"/>
              </a:spcBef>
              <a:spcAft>
                <a:spcPts val="0"/>
              </a:spcAft>
              <a:buClr>
                <a:schemeClr val="dk1"/>
              </a:buClr>
              <a:buSzPts val="1100"/>
              <a:buFont typeface="Arial"/>
              <a:buNone/>
            </a:pPr>
            <a:r>
              <a:rPr lang="en-US"/>
              <a:t>Sherrie is now teaching a class for students who are interested in becoming teachers. It is the Introduction to Teaching as a Profession class. So far, students have learned to make bulletin boards, created a virtual classroom, made a teaching portfolio, and have explored several topics in education. They were also featured in the September Leadership Links.</a:t>
            </a:r>
            <a:endParaRPr/>
          </a:p>
        </p:txBody>
      </p:sp>
      <p:sp>
        <p:nvSpPr>
          <p:cNvPr id="139" name="Google Shape;139;p14"/>
          <p:cNvSpPr txBox="1"/>
          <p:nvPr/>
        </p:nvSpPr>
        <p:spPr>
          <a:xfrm>
            <a:off x="2528450" y="4748488"/>
            <a:ext cx="4363200" cy="2339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a:solidFill>
                  <a:srgbClr val="FF0000"/>
                </a:solidFill>
                <a:latin typeface="Calibri"/>
                <a:ea typeface="Calibri"/>
                <a:cs typeface="Calibri"/>
                <a:sym typeface="Calibri"/>
              </a:rPr>
              <a:t>International Conference in Phoenix</a:t>
            </a:r>
            <a:endParaRPr b="1">
              <a:solidFill>
                <a:srgbClr val="FF0000"/>
              </a:solidFill>
              <a:latin typeface="Calibri"/>
              <a:ea typeface="Calibri"/>
              <a:cs typeface="Calibri"/>
              <a:sym typeface="Calibri"/>
            </a:endParaRPr>
          </a:p>
          <a:p>
            <a:pPr indent="0" lvl="0" marL="0" rtl="0" algn="l">
              <a:spcBef>
                <a:spcPts val="0"/>
              </a:spcBef>
              <a:spcAft>
                <a:spcPts val="0"/>
              </a:spcAft>
              <a:buNone/>
            </a:pPr>
            <a:r>
              <a:rPr lang="en-US">
                <a:solidFill>
                  <a:schemeClr val="dk1"/>
                </a:solidFill>
                <a:latin typeface="Calibri"/>
                <a:ea typeface="Calibri"/>
                <a:cs typeface="Calibri"/>
                <a:sym typeface="Calibri"/>
              </a:rPr>
              <a:t>The International Conference this summer was a great experience! Members were treated to delicious food, fun activities, and inspirational speakers. TNSO member, and former International President, Becky Sadowski received the Achievement Award. That was very special for all of us. I helped my LMS group with a workshop. TN members got together for dinner (in the AZ heat!). We had a wonderful time.					-Sherrie</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pic>
        <p:nvPicPr>
          <p:cNvPr id="140" name="Google Shape;140;p14"/>
          <p:cNvPicPr preferRelativeResize="0"/>
          <p:nvPr/>
        </p:nvPicPr>
        <p:blipFill>
          <a:blip r:embed="rId13">
            <a:alphaModFix/>
          </a:blip>
          <a:stretch>
            <a:fillRect/>
          </a:stretch>
        </p:blipFill>
        <p:spPr>
          <a:xfrm>
            <a:off x="3421597" y="2166200"/>
            <a:ext cx="2576914" cy="2582299"/>
          </a:xfrm>
          <a:prstGeom prst="rect">
            <a:avLst/>
          </a:prstGeom>
          <a:noFill/>
          <a:ln>
            <a:noFill/>
          </a:ln>
        </p:spPr>
      </p:pic>
      <p:sp>
        <p:nvSpPr>
          <p:cNvPr id="141" name="Google Shape;141;p14"/>
          <p:cNvSpPr txBox="1"/>
          <p:nvPr/>
        </p:nvSpPr>
        <p:spPr>
          <a:xfrm>
            <a:off x="148175" y="5418675"/>
            <a:ext cx="2271900" cy="400200"/>
          </a:xfrm>
          <a:prstGeom prst="rect">
            <a:avLst/>
          </a:prstGeom>
          <a:noFill/>
          <a:ln cap="flat" cmpd="sng" w="28575">
            <a:solidFill>
              <a:srgbClr val="FF0000"/>
            </a:solidFill>
            <a:prstDash val="dot"/>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US" u="sng">
                <a:solidFill>
                  <a:srgbClr val="FF0000"/>
                </a:solidFill>
                <a:latin typeface="Calibri"/>
                <a:ea typeface="Calibri"/>
                <a:cs typeface="Calibri"/>
                <a:sym typeface="Calibri"/>
                <a:hlinkClick r:id="rId14">
                  <a:extLst>
                    <a:ext uri="{A12FA001-AC4F-418D-AE19-62706E023703}">
                      <ahyp:hlinkClr val="tx"/>
                    </a:ext>
                  </a:extLst>
                </a:hlinkClick>
              </a:rPr>
              <a:t>Member Spotlight Form</a:t>
            </a:r>
            <a:endParaRPr>
              <a:solidFill>
                <a:srgbClr val="FF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