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6858000"/>
  <p:notesSz cx="7010400" cy="9296400"/>
  <p:embeddedFontLst>
    <p:embeddedFont>
      <p:font typeface="Mountains of Christmas"/>
      <p:regular r:id="rId8"/>
      <p:bold r:id="rId9"/>
    </p:embeddedFont>
    <p:embeddedFont>
      <p:font typeface="Caveat"/>
      <p:regular r:id="rId10"/>
      <p:bold r:id="rId11"/>
    </p:embeddedFont>
    <p:embeddedFont>
      <p:font typeface="Lobster"/>
      <p:regular r:id="rId12"/>
    </p:embeddedFont>
    <p:embeddedFont>
      <p:font typeface="Amatic SC"/>
      <p:regular r:id="rId13"/>
      <p:bold r:id="rId14"/>
    </p:embeddedFont>
    <p:embeddedFont>
      <p:font typeface="Playfair Display"/>
      <p:regular r:id="rId15"/>
      <p:bold r:id="rId16"/>
      <p:italic r:id="rId17"/>
      <p:boldItalic r:id="rId18"/>
    </p:embeddedFont>
    <p:embeddedFont>
      <p:font typeface="Pacifico"/>
      <p:regular r:id="rId19"/>
    </p:embeddedFont>
    <p:embeddedFont>
      <p:font typeface="Pompiere"/>
      <p:regular r:id="rId20"/>
    </p:embeddedFont>
    <p:embeddedFont>
      <p:font typeface="Dancing Script"/>
      <p:regular r:id="rId21"/>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mpiere-regular.fntdata"/><Relationship Id="rId22" Type="http://schemas.openxmlformats.org/officeDocument/2006/relationships/font" Target="fonts/DancingScript-bold.fntdata"/><Relationship Id="rId21" Type="http://schemas.openxmlformats.org/officeDocument/2006/relationships/font" Target="fonts/DancingScript-regular.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untainsofChristmas-bold.fntdata"/><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font" Target="fonts/MountainsofChristmas-regular.fntdata"/><Relationship Id="rId30" Type="http://schemas.openxmlformats.org/officeDocument/2006/relationships/font" Target="fonts/OpenSans-boldItalic.fntdata"/><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AmaticSC-regular.fntdata"/><Relationship Id="rId12" Type="http://schemas.openxmlformats.org/officeDocument/2006/relationships/font" Target="fonts/Lobster-regular.fntdata"/><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Pacific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772576" y="3622015"/>
            <a:ext cx="7749117" cy="14787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youtu.be/hLJFx_b2A2k" TargetMode="External"/><Relationship Id="rId4" Type="http://schemas.openxmlformats.org/officeDocument/2006/relationships/hyperlink" Target="https://www.xistate.org/calendar-at-a-glance" TargetMode="External"/><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hyperlink" Target="https://calendar.google.com/calendar/embed?src=tt5qj8au09pc41jr843l506ld0%40group.calendar.google.com&amp;ctz=America%2FNew_York" TargetMode="External"/><Relationship Id="rId6" Type="http://schemas.openxmlformats.org/officeDocument/2006/relationships/hyperlink" Target="https://docs.google.com/forms/d/e/1FAIpQLSd_oVmGBQtmRTV7AGbJcqgCQP1QNFkRUv2Vy7xp_7k7GAE3rQ/viewform?usp=sf_link" TargetMode="External"/><Relationship Id="rId7" Type="http://schemas.openxmlformats.org/officeDocument/2006/relationships/image" Target="../media/image5.jpg"/><Relationship Id="rId8" Type="http://schemas.openxmlformats.org/officeDocument/2006/relationships/hyperlink" Target="https://www.xistate.org/virtual-events"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www.facebook.com/groups/145222607211/" TargetMode="External"/><Relationship Id="rId10" Type="http://schemas.openxmlformats.org/officeDocument/2006/relationships/image" Target="../media/image4.png"/><Relationship Id="rId13" Type="http://schemas.openxmlformats.org/officeDocument/2006/relationships/image" Target="../media/image7.jpg"/><Relationship Id="rId12" Type="http://schemas.openxmlformats.org/officeDocument/2006/relationships/hyperlink" Target="https://forms.gle/i3nr1E94ihKFmTrcA"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kg.org" TargetMode="External"/><Relationship Id="rId4" Type="http://schemas.openxmlformats.org/officeDocument/2006/relationships/hyperlink" Target="http://www.tndkg.org" TargetMode="External"/><Relationship Id="rId9" Type="http://schemas.openxmlformats.org/officeDocument/2006/relationships/hyperlink" Target="https://www.facebook.com/groups/121694096736/" TargetMode="External"/><Relationship Id="rId5" Type="http://schemas.openxmlformats.org/officeDocument/2006/relationships/hyperlink" Target="http://www.xibetapi.weebly.com" TargetMode="External"/><Relationship Id="rId6" Type="http://schemas.openxmlformats.org/officeDocument/2006/relationships/hyperlink" Target="https://www.tennessean.com/story/news/politics/2023/11/06/tennessee-lawmakers-launch-discussions-on-rejecting-federal-k-12-funds/71474076007/" TargetMode="External"/><Relationship Id="rId7" Type="http://schemas.openxmlformats.org/officeDocument/2006/relationships/image" Target="../media/image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6858000" cy="145582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75" y="1510725"/>
            <a:ext cx="1707600" cy="7688100"/>
          </a:xfrm>
          <a:prstGeom prst="rect">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735494" y="5523722"/>
            <a:ext cx="5122506" cy="3620278"/>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05273" y="166228"/>
            <a:ext cx="64216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Beta Pi Newsletter</a:t>
            </a:r>
            <a:endParaRPr i="0" sz="6000" u="none" cap="none" strike="noStrike">
              <a:solidFill>
                <a:schemeClr val="lt1"/>
              </a:solidFill>
              <a:latin typeface="Cambria"/>
              <a:ea typeface="Cambria"/>
              <a:cs typeface="Cambria"/>
              <a:sym typeface="Cambria"/>
            </a:endParaRPr>
          </a:p>
        </p:txBody>
      </p:sp>
      <p:sp>
        <p:nvSpPr>
          <p:cNvPr id="88" name="Google Shape;88;p13"/>
          <p:cNvSpPr txBox="1"/>
          <p:nvPr/>
        </p:nvSpPr>
        <p:spPr>
          <a:xfrm>
            <a:off x="675774" y="962522"/>
            <a:ext cx="5594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mpiere"/>
                <a:ea typeface="Pompiere"/>
                <a:cs typeface="Pompiere"/>
                <a:sym typeface="Pompiere"/>
              </a:rPr>
              <a:t>November, 2023</a:t>
            </a:r>
            <a:r>
              <a:rPr b="0" i="0" lang="en-US" sz="1800" u="none" cap="none" strike="noStrike">
                <a:solidFill>
                  <a:schemeClr val="lt1"/>
                </a:solidFill>
                <a:latin typeface="Pompiere"/>
                <a:ea typeface="Pompiere"/>
                <a:cs typeface="Pompiere"/>
                <a:sym typeface="Pompiere"/>
              </a:rPr>
              <a:t> •  </a:t>
            </a:r>
            <a:r>
              <a:rPr lang="en-US" sz="1800">
                <a:solidFill>
                  <a:schemeClr val="lt1"/>
                </a:solidFill>
                <a:latin typeface="Pompiere"/>
                <a:ea typeface="Pompiere"/>
                <a:cs typeface="Pompiere"/>
                <a:sym typeface="Pompiere"/>
              </a:rPr>
              <a:t>Vol. 21 Issue 3</a:t>
            </a:r>
            <a:r>
              <a:rPr b="0" i="0" lang="en-US" sz="1800" u="none" cap="none" strike="noStrike">
                <a:solidFill>
                  <a:schemeClr val="lt1"/>
                </a:solidFill>
                <a:latin typeface="Pompiere"/>
                <a:ea typeface="Pompiere"/>
                <a:cs typeface="Pompiere"/>
                <a:sym typeface="Pompiere"/>
              </a:rPr>
              <a:t>•  </a:t>
            </a:r>
            <a:r>
              <a:rPr lang="en-US" sz="1800">
                <a:solidFill>
                  <a:schemeClr val="lt1"/>
                </a:solidFill>
                <a:latin typeface="Pompiere"/>
                <a:ea typeface="Pompiere"/>
                <a:cs typeface="Pompiere"/>
                <a:sym typeface="Pompiere"/>
              </a:rPr>
              <a:t>Union County</a:t>
            </a:r>
            <a:r>
              <a:rPr b="0" i="0" lang="en-US" sz="1800" u="none" cap="none" strike="noStrike">
                <a:solidFill>
                  <a:schemeClr val="lt1"/>
                </a:solidFill>
                <a:latin typeface="Pompiere"/>
                <a:ea typeface="Pompiere"/>
                <a:cs typeface="Pompiere"/>
                <a:sym typeface="Pompiere"/>
              </a:rPr>
              <a:t> </a:t>
            </a:r>
            <a:endParaRPr b="0" i="0" sz="1800" u="none" cap="none" strike="noStrike">
              <a:solidFill>
                <a:schemeClr val="lt1"/>
              </a:solidFill>
              <a:latin typeface="Pompiere"/>
              <a:ea typeface="Pompiere"/>
              <a:cs typeface="Pompiere"/>
              <a:sym typeface="Pompiere"/>
            </a:endParaRPr>
          </a:p>
        </p:txBody>
      </p:sp>
      <p:sp>
        <p:nvSpPr>
          <p:cNvPr id="89" name="Google Shape;89;p13"/>
          <p:cNvSpPr txBox="1"/>
          <p:nvPr/>
        </p:nvSpPr>
        <p:spPr>
          <a:xfrm>
            <a:off x="1866550" y="1622049"/>
            <a:ext cx="5004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FF0000"/>
                </a:solidFill>
                <a:latin typeface="Pompiere"/>
                <a:ea typeface="Pompiere"/>
                <a:cs typeface="Pompiere"/>
                <a:sym typeface="Pompiere"/>
              </a:rPr>
              <a:t>November Meeting  2023</a:t>
            </a:r>
            <a:endParaRPr b="1" sz="2700">
              <a:solidFill>
                <a:srgbClr val="FF0000"/>
              </a:solidFill>
              <a:latin typeface="Pompiere"/>
              <a:ea typeface="Pompiere"/>
              <a:cs typeface="Pompiere"/>
              <a:sym typeface="Pompiere"/>
            </a:endParaRPr>
          </a:p>
        </p:txBody>
      </p:sp>
      <p:sp>
        <p:nvSpPr>
          <p:cNvPr id="90" name="Google Shape;90;p13"/>
          <p:cNvSpPr txBox="1"/>
          <p:nvPr/>
        </p:nvSpPr>
        <p:spPr>
          <a:xfrm>
            <a:off x="1857700" y="1986700"/>
            <a:ext cx="2325900" cy="344640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None/>
            </a:pPr>
            <a:r>
              <a:rPr lang="en-US">
                <a:solidFill>
                  <a:srgbClr val="131E29"/>
                </a:solidFill>
              </a:rPr>
              <a:t>Bonnie is  going to teach us Chinese symbolism of the Mighty Bamboo..</a:t>
            </a:r>
            <a:endParaRPr>
              <a:solidFill>
                <a:srgbClr val="131E29"/>
              </a:solidFill>
            </a:endParaRPr>
          </a:p>
          <a:p>
            <a:pPr indent="0" lvl="0" marL="0" marR="0" rtl="0" algn="l">
              <a:lnSpc>
                <a:spcPct val="133333"/>
              </a:lnSpc>
              <a:spcBef>
                <a:spcPts val="0"/>
              </a:spcBef>
              <a:spcAft>
                <a:spcPts val="0"/>
              </a:spcAft>
              <a:buNone/>
            </a:pPr>
            <a:r>
              <a:rPr lang="en-US">
                <a:solidFill>
                  <a:srgbClr val="131E29"/>
                </a:solidFill>
              </a:rPr>
              <a:t>We will be doing a  Bamboo composition in sumo ink with traditional bamboo brushes and materials such as rice paper..</a:t>
            </a:r>
            <a:endParaRPr>
              <a:solidFill>
                <a:srgbClr val="131E29"/>
              </a:solidFill>
            </a:endParaRPr>
          </a:p>
          <a:p>
            <a:pPr indent="0" lvl="0" marL="0" marR="0" rtl="0" algn="l">
              <a:lnSpc>
                <a:spcPct val="133333"/>
              </a:lnSpc>
              <a:spcBef>
                <a:spcPts val="0"/>
              </a:spcBef>
              <a:spcAft>
                <a:spcPts val="0"/>
              </a:spcAft>
              <a:buNone/>
            </a:pPr>
            <a:r>
              <a:rPr lang="en-US">
                <a:solidFill>
                  <a:srgbClr val="131E29"/>
                </a:solidFill>
              </a:rPr>
              <a:t>Check out this </a:t>
            </a:r>
            <a:r>
              <a:rPr lang="en-US" u="sng">
                <a:solidFill>
                  <a:schemeClr val="hlink"/>
                </a:solidFill>
                <a:hlinkClick r:id="rId3"/>
              </a:rPr>
              <a:t>video</a:t>
            </a:r>
            <a:r>
              <a:rPr lang="en-US">
                <a:solidFill>
                  <a:srgbClr val="131E29"/>
                </a:solidFill>
              </a:rPr>
              <a:t>.</a:t>
            </a:r>
            <a:endParaRPr>
              <a:solidFill>
                <a:srgbClr val="131E29"/>
              </a:solidFill>
            </a:endParaRPr>
          </a:p>
          <a:p>
            <a:pPr indent="0" lvl="0" marL="0" marR="0" rtl="0" algn="l">
              <a:lnSpc>
                <a:spcPct val="133333"/>
              </a:lnSpc>
              <a:spcBef>
                <a:spcPts val="0"/>
              </a:spcBef>
              <a:spcAft>
                <a:spcPts val="0"/>
              </a:spcAft>
              <a:buNone/>
            </a:pPr>
            <a:r>
              <a:t/>
            </a:r>
            <a:endParaRPr>
              <a:solidFill>
                <a:srgbClr val="131E29"/>
              </a:solidFill>
            </a:endParaRPr>
          </a:p>
        </p:txBody>
      </p:sp>
      <p:sp>
        <p:nvSpPr>
          <p:cNvPr id="91" name="Google Shape;91;p13"/>
          <p:cNvSpPr/>
          <p:nvPr/>
        </p:nvSpPr>
        <p:spPr>
          <a:xfrm>
            <a:off x="1889696" y="6087989"/>
            <a:ext cx="1474077" cy="20092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889696" y="6087989"/>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txBox="1"/>
          <p:nvPr/>
        </p:nvSpPr>
        <p:spPr>
          <a:xfrm>
            <a:off x="1961888" y="6104904"/>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Beta Pi</a:t>
            </a:r>
            <a:endParaRPr sz="2000">
              <a:solidFill>
                <a:schemeClr val="lt1"/>
              </a:solidFill>
              <a:latin typeface="Pompiere"/>
              <a:ea typeface="Pompiere"/>
              <a:cs typeface="Pompiere"/>
              <a:sym typeface="Pompiere"/>
            </a:endParaRPr>
          </a:p>
        </p:txBody>
      </p:sp>
      <p:sp>
        <p:nvSpPr>
          <p:cNvPr id="94" name="Google Shape;94;p13"/>
          <p:cNvSpPr/>
          <p:nvPr/>
        </p:nvSpPr>
        <p:spPr>
          <a:xfrm>
            <a:off x="5204186" y="6081628"/>
            <a:ext cx="1474077" cy="20156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5206408" y="605991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txBox="1"/>
          <p:nvPr/>
        </p:nvSpPr>
        <p:spPr>
          <a:xfrm>
            <a:off x="5278600" y="607682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DKG</a:t>
            </a:r>
            <a:endParaRPr sz="2000">
              <a:solidFill>
                <a:schemeClr val="lt1"/>
              </a:solidFill>
              <a:latin typeface="Pompiere"/>
              <a:ea typeface="Pompiere"/>
              <a:cs typeface="Pompiere"/>
              <a:sym typeface="Pompiere"/>
            </a:endParaRPr>
          </a:p>
        </p:txBody>
      </p:sp>
      <p:sp>
        <p:nvSpPr>
          <p:cNvPr id="97" name="Google Shape;97;p13"/>
          <p:cNvSpPr/>
          <p:nvPr/>
        </p:nvSpPr>
        <p:spPr>
          <a:xfrm>
            <a:off x="3546941" y="6085284"/>
            <a:ext cx="1474077" cy="20119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3546047" y="608397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txBox="1"/>
          <p:nvPr/>
        </p:nvSpPr>
        <p:spPr>
          <a:xfrm>
            <a:off x="3618239" y="610088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TN State</a:t>
            </a:r>
            <a:endParaRPr sz="2000">
              <a:solidFill>
                <a:schemeClr val="lt1"/>
              </a:solidFill>
              <a:latin typeface="Pompiere"/>
              <a:ea typeface="Pompiere"/>
              <a:cs typeface="Pompiere"/>
              <a:sym typeface="Pompiere"/>
            </a:endParaRPr>
          </a:p>
        </p:txBody>
      </p:sp>
      <p:sp>
        <p:nvSpPr>
          <p:cNvPr id="100" name="Google Shape;100;p13"/>
          <p:cNvSpPr txBox="1"/>
          <p:nvPr/>
        </p:nvSpPr>
        <p:spPr>
          <a:xfrm>
            <a:off x="1889696" y="5582653"/>
            <a:ext cx="473720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Pompiere"/>
                <a:ea typeface="Pompiere"/>
                <a:cs typeface="Pompiere"/>
                <a:sym typeface="Pompiere"/>
              </a:rPr>
              <a:t>WHAT’S HAPPENING IN DKG</a:t>
            </a:r>
            <a:endParaRPr sz="2400">
              <a:solidFill>
                <a:schemeClr val="dk1"/>
              </a:solidFill>
              <a:latin typeface="Pompiere"/>
              <a:ea typeface="Pompiere"/>
              <a:cs typeface="Pompiere"/>
              <a:sym typeface="Pompiere"/>
            </a:endParaRPr>
          </a:p>
        </p:txBody>
      </p:sp>
      <p:sp>
        <p:nvSpPr>
          <p:cNvPr id="101" name="Google Shape;101;p13"/>
          <p:cNvSpPr txBox="1"/>
          <p:nvPr/>
        </p:nvSpPr>
        <p:spPr>
          <a:xfrm>
            <a:off x="2608950" y="8520600"/>
            <a:ext cx="3375600" cy="461700"/>
          </a:xfrm>
          <a:prstGeom prst="rect">
            <a:avLst/>
          </a:prstGeom>
          <a:solidFill>
            <a:srgbClr val="EA99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acifico"/>
                <a:ea typeface="Pacifico"/>
                <a:cs typeface="Pacifico"/>
                <a:sym typeface="Pacifico"/>
              </a:rPr>
              <a:t>“In Harmony”</a:t>
            </a:r>
            <a:endParaRPr sz="1800">
              <a:solidFill>
                <a:schemeClr val="dk1"/>
              </a:solidFill>
              <a:latin typeface="Pacifico"/>
              <a:ea typeface="Pacifico"/>
              <a:cs typeface="Pacifico"/>
              <a:sym typeface="Pacifico"/>
            </a:endParaRPr>
          </a:p>
          <a:p>
            <a:pPr indent="0" lvl="0" marL="0" marR="0" rtl="0" algn="ctr">
              <a:spcBef>
                <a:spcPts val="0"/>
              </a:spcBef>
              <a:spcAft>
                <a:spcPts val="0"/>
              </a:spcAft>
              <a:buNone/>
            </a:pPr>
            <a:r>
              <a:t/>
            </a:r>
            <a:endParaRPr sz="1800">
              <a:solidFill>
                <a:srgbClr val="434343"/>
              </a:solidFill>
              <a:latin typeface="Pacifico"/>
              <a:ea typeface="Pacifico"/>
              <a:cs typeface="Pacifico"/>
              <a:sym typeface="Pacifico"/>
            </a:endParaRPr>
          </a:p>
        </p:txBody>
      </p:sp>
      <p:sp>
        <p:nvSpPr>
          <p:cNvPr id="102" name="Google Shape;102;p13"/>
          <p:cNvSpPr txBox="1"/>
          <p:nvPr/>
        </p:nvSpPr>
        <p:spPr>
          <a:xfrm>
            <a:off x="1889700" y="6440100"/>
            <a:ext cx="1422900" cy="1806300"/>
          </a:xfrm>
          <a:prstGeom prst="rect">
            <a:avLst/>
          </a:prstGeom>
          <a:noFill/>
          <a:ln>
            <a:noFill/>
          </a:ln>
        </p:spPr>
        <p:txBody>
          <a:bodyPr anchorCtr="0" anchor="t" bIns="45700" lIns="91425" spcFirstLastPara="1" rIns="91425" wrap="square" tIns="45700">
            <a:noAutofit/>
          </a:bodyPr>
          <a:lstStyle/>
          <a:p>
            <a:pPr indent="0" lvl="0" marL="0" marR="0" rtl="0" algn="ctr">
              <a:spcBef>
                <a:spcPts val="300"/>
              </a:spcBef>
              <a:spcAft>
                <a:spcPts val="0"/>
              </a:spcAft>
              <a:buNone/>
            </a:pPr>
            <a:r>
              <a:rPr b="1" lang="en-US" sz="1200">
                <a:solidFill>
                  <a:srgbClr val="FF0000"/>
                </a:solidFill>
                <a:latin typeface="Open Sans"/>
                <a:ea typeface="Open Sans"/>
                <a:cs typeface="Open Sans"/>
                <a:sym typeface="Open Sans"/>
              </a:rPr>
              <a:t>Nov. Meeting</a:t>
            </a:r>
            <a:endParaRPr b="1" sz="1200">
              <a:solidFill>
                <a:srgbClr val="FF0000"/>
              </a:solidFill>
              <a:latin typeface="Open Sans"/>
              <a:ea typeface="Open Sans"/>
              <a:cs typeface="Open Sans"/>
              <a:sym typeface="Open Sans"/>
            </a:endParaRPr>
          </a:p>
          <a:p>
            <a:pPr indent="0" lvl="0" marL="0" marR="0" rtl="0" algn="l">
              <a:spcBef>
                <a:spcPts val="300"/>
              </a:spcBef>
              <a:spcAft>
                <a:spcPts val="0"/>
              </a:spcAft>
              <a:buNone/>
            </a:pPr>
            <a:r>
              <a:rPr lang="en-US" sz="1000">
                <a:latin typeface="Calibri"/>
                <a:ea typeface="Calibri"/>
                <a:cs typeface="Calibri"/>
                <a:sym typeface="Calibri"/>
              </a:rPr>
              <a:t>11/13: 4:30 pm @UCHS</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Chinese Symbolism of the Mighty Bamboo.</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Hostesses: Bonnie &amp; Linda</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ctr">
              <a:spcBef>
                <a:spcPts val="300"/>
              </a:spcBef>
              <a:spcAft>
                <a:spcPts val="0"/>
              </a:spcAft>
              <a:buNone/>
            </a:pPr>
            <a:r>
              <a:t/>
            </a:r>
            <a:endParaRPr sz="1200">
              <a:latin typeface="Open Sans Light"/>
              <a:ea typeface="Open Sans Light"/>
              <a:cs typeface="Open Sans Light"/>
              <a:sym typeface="Open Sans Light"/>
            </a:endParaRPr>
          </a:p>
        </p:txBody>
      </p:sp>
      <p:sp>
        <p:nvSpPr>
          <p:cNvPr id="103" name="Google Shape;103;p13"/>
          <p:cNvSpPr txBox="1"/>
          <p:nvPr/>
        </p:nvSpPr>
        <p:spPr>
          <a:xfrm>
            <a:off x="3469838" y="6440100"/>
            <a:ext cx="1630500" cy="15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11/15: IRS Form Due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Memphis Trip Reservations Due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11/19: P2P 3:30 EST</a:t>
            </a:r>
            <a:endParaRPr sz="1000">
              <a:solidFill>
                <a:schemeClr val="dk1"/>
              </a:solidFill>
              <a:latin typeface="Calibri"/>
              <a:ea typeface="Calibri"/>
              <a:cs typeface="Calibri"/>
              <a:sym typeface="Calibri"/>
            </a:endParaRPr>
          </a:p>
          <a:p>
            <a:pPr indent="0" lvl="0" marL="0" marR="0" rtl="0" algn="ctr">
              <a:spcBef>
                <a:spcPts val="300"/>
              </a:spcBef>
              <a:spcAft>
                <a:spcPts val="0"/>
              </a:spcAft>
              <a:buNone/>
            </a:pPr>
            <a:r>
              <a:rPr lang="en-US" sz="1000">
                <a:latin typeface="Calibri"/>
                <a:ea typeface="Calibri"/>
                <a:cs typeface="Calibri"/>
                <a:sym typeface="Calibri"/>
              </a:rPr>
              <a:t>TNSO Calendar </a:t>
            </a:r>
            <a:r>
              <a:rPr lang="en-US" sz="1000" u="sng">
                <a:solidFill>
                  <a:schemeClr val="hlink"/>
                </a:solidFill>
                <a:latin typeface="Calibri"/>
                <a:ea typeface="Calibri"/>
                <a:cs typeface="Calibri"/>
                <a:sym typeface="Calibri"/>
                <a:hlinkClick r:id="rId4"/>
              </a:rPr>
              <a:t>link</a:t>
            </a:r>
            <a:endParaRPr sz="1000">
              <a:latin typeface="Calibri"/>
              <a:ea typeface="Calibri"/>
              <a:cs typeface="Calibri"/>
              <a:sym typeface="Calibri"/>
            </a:endParaRPr>
          </a:p>
          <a:p>
            <a:pPr indent="0" lvl="0" marL="0" marR="0" rtl="0" algn="ctr">
              <a:spcBef>
                <a:spcPts val="300"/>
              </a:spcBef>
              <a:spcAft>
                <a:spcPts val="0"/>
              </a:spcAft>
              <a:buNone/>
            </a:pPr>
            <a:r>
              <a:rPr lang="en-US" sz="1000" u="sng">
                <a:solidFill>
                  <a:schemeClr val="hlink"/>
                </a:solidFill>
                <a:latin typeface="Calibri"/>
                <a:ea typeface="Calibri"/>
                <a:cs typeface="Calibri"/>
                <a:sym typeface="Calibri"/>
                <a:hlinkClick r:id="rId5"/>
              </a:rPr>
              <a:t>TNSO Google Calendar</a:t>
            </a:r>
            <a:endParaRPr sz="1000">
              <a:latin typeface="Calibri"/>
              <a:ea typeface="Calibri"/>
              <a:cs typeface="Calibri"/>
              <a:sym typeface="Calibri"/>
            </a:endParaRPr>
          </a:p>
        </p:txBody>
      </p:sp>
      <p:sp>
        <p:nvSpPr>
          <p:cNvPr id="104" name="Google Shape;104;p13"/>
          <p:cNvSpPr txBox="1"/>
          <p:nvPr/>
        </p:nvSpPr>
        <p:spPr>
          <a:xfrm>
            <a:off x="5147500" y="6505150"/>
            <a:ext cx="1474200" cy="15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latin typeface="Calibri"/>
              <a:ea typeface="Calibri"/>
              <a:cs typeface="Calibri"/>
              <a:sym typeface="Calibri"/>
            </a:endParaRPr>
          </a:p>
          <a:p>
            <a:pPr indent="0" lvl="0" marL="0" marR="0" rtl="0" algn="l">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11/1: Cornetet Application due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12/15: DKG Ignite Due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2/1: International Scholarship Due</a:t>
            </a:r>
            <a:endParaRPr sz="1000">
              <a:solidFill>
                <a:schemeClr val="dk1"/>
              </a:solidFill>
              <a:latin typeface="Calibri"/>
              <a:ea typeface="Calibri"/>
              <a:cs typeface="Calibri"/>
              <a:sym typeface="Calibri"/>
            </a:endParaRPr>
          </a:p>
        </p:txBody>
      </p:sp>
      <p:sp>
        <p:nvSpPr>
          <p:cNvPr id="105" name="Google Shape;105;p13"/>
          <p:cNvSpPr txBox="1"/>
          <p:nvPr/>
        </p:nvSpPr>
        <p:spPr>
          <a:xfrm>
            <a:off x="-36925" y="2658675"/>
            <a:ext cx="1772400" cy="405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Georgia"/>
                <a:ea typeface="Georgia"/>
                <a:cs typeface="Georgia"/>
                <a:sym typeface="Georgia"/>
              </a:rPr>
              <a:t>Beta Pi Sisters,</a:t>
            </a:r>
            <a:endParaRPr sz="1200">
              <a:solidFill>
                <a:schemeClr val="dk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Kofi Annan said, </a:t>
            </a:r>
            <a:r>
              <a:rPr lang="en-US" sz="1000">
                <a:solidFill>
                  <a:srgbClr val="2F2A53"/>
                </a:solidFill>
                <a:latin typeface="Georgia"/>
                <a:ea typeface="Georgia"/>
                <a:cs typeface="Georgia"/>
                <a:sym typeface="Georgia"/>
              </a:rPr>
              <a:t>“There is no tool for development more effective than the empowerment of women.” As the season of gratitude approaches, I reflect on the good things I experience in the Beta Pi and DKG family. The generosity of our scholarship and grant programs, the professional development opportunities, the celebrations of success, and the encouragement of sisterhood all empower each woman in our organization. I encourage you to join me in reflecting on ways DKG empowers us in our day to day professional responsibilities and personal relationships. I am grateful for that gift in my life.</a:t>
            </a:r>
            <a:endParaRPr sz="1000">
              <a:solidFill>
                <a:schemeClr val="dk1"/>
              </a:solidFill>
              <a:latin typeface="Georgia"/>
              <a:ea typeface="Georgia"/>
              <a:cs typeface="Georgia"/>
              <a:sym typeface="Georgia"/>
            </a:endParaRPr>
          </a:p>
        </p:txBody>
      </p:sp>
      <p:sp>
        <p:nvSpPr>
          <p:cNvPr id="106" name="Google Shape;106;p13"/>
          <p:cNvSpPr txBox="1"/>
          <p:nvPr/>
        </p:nvSpPr>
        <p:spPr>
          <a:xfrm>
            <a:off x="65400" y="28225"/>
            <a:ext cx="55197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Pompiere"/>
                <a:ea typeface="Pompiere"/>
                <a:cs typeface="Pompiere"/>
                <a:sym typeface="Pompiere"/>
              </a:rPr>
              <a:t>DKG- Key Women Educators Impacting Education Worldwide</a:t>
            </a:r>
            <a:endParaRPr>
              <a:solidFill>
                <a:schemeClr val="lt1"/>
              </a:solidFill>
              <a:latin typeface="Pompiere"/>
              <a:ea typeface="Pompiere"/>
              <a:cs typeface="Pompiere"/>
              <a:sym typeface="Pompiere"/>
            </a:endParaRPr>
          </a:p>
        </p:txBody>
      </p:sp>
      <p:sp>
        <p:nvSpPr>
          <p:cNvPr id="107" name="Google Shape;107;p13"/>
          <p:cNvSpPr txBox="1"/>
          <p:nvPr/>
        </p:nvSpPr>
        <p:spPr>
          <a:xfrm>
            <a:off x="-1075" y="8183025"/>
            <a:ext cx="1707600" cy="1015800"/>
          </a:xfrm>
          <a:prstGeom prst="rect">
            <a:avLst/>
          </a:prstGeom>
          <a:solidFill>
            <a:srgbClr val="FFE599"/>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aveat"/>
                <a:ea typeface="Caveat"/>
                <a:cs typeface="Caveat"/>
                <a:sym typeface="Caveat"/>
              </a:rPr>
              <a:t>The Delta Kappa Society International promotes professional and personal growth of women educators and excellence in education.</a:t>
            </a:r>
            <a:endParaRPr b="1" sz="1200">
              <a:latin typeface="Caveat"/>
              <a:ea typeface="Caveat"/>
              <a:cs typeface="Caveat"/>
              <a:sym typeface="Caveat"/>
            </a:endParaRPr>
          </a:p>
        </p:txBody>
      </p:sp>
      <p:sp>
        <p:nvSpPr>
          <p:cNvPr id="108" name="Google Shape;108;p13"/>
          <p:cNvSpPr txBox="1"/>
          <p:nvPr/>
        </p:nvSpPr>
        <p:spPr>
          <a:xfrm>
            <a:off x="4333875" y="3360887"/>
            <a:ext cx="2419200" cy="2108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Font typeface="Arial"/>
              <a:buNone/>
            </a:pPr>
            <a:r>
              <a:t/>
            </a:r>
            <a:endParaRPr sz="1200">
              <a:solidFill>
                <a:schemeClr val="dk1"/>
              </a:solidFill>
              <a:latin typeface="Open Sans Light"/>
              <a:ea typeface="Open Sans Light"/>
              <a:cs typeface="Open Sans Light"/>
              <a:sym typeface="Open Sans Light"/>
            </a:endParaRPr>
          </a:p>
        </p:txBody>
      </p:sp>
      <p:sp>
        <p:nvSpPr>
          <p:cNvPr id="109" name="Google Shape;109;p13"/>
          <p:cNvSpPr txBox="1"/>
          <p:nvPr/>
        </p:nvSpPr>
        <p:spPr>
          <a:xfrm>
            <a:off x="4351575" y="2092150"/>
            <a:ext cx="2152500" cy="2479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Location: UCHS</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Program: Chinese Bamboo Art</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Snacks: Chinese Food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Hostesses: Bonnie &amp; Linda</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They would like a head count. Please fill out this </a:t>
            </a:r>
            <a:r>
              <a:rPr b="1" lang="en-US" sz="1100" u="sng">
                <a:solidFill>
                  <a:schemeClr val="hlink"/>
                </a:solidFill>
                <a:latin typeface="Open Sans"/>
                <a:ea typeface="Open Sans"/>
                <a:cs typeface="Open Sans"/>
                <a:sym typeface="Open Sans"/>
                <a:hlinkClick r:id="rId6"/>
              </a:rPr>
              <a:t>form</a:t>
            </a:r>
            <a:r>
              <a:rPr b="1" lang="en-US" sz="1100">
                <a:solidFill>
                  <a:schemeClr val="dk1"/>
                </a:solidFill>
                <a:latin typeface="Open Sans"/>
                <a:ea typeface="Open Sans"/>
                <a:cs typeface="Open Sans"/>
                <a:sym typeface="Open Sans"/>
              </a:rPr>
              <a:t>. </a:t>
            </a:r>
            <a:endParaRPr b="1" sz="1100">
              <a:solidFill>
                <a:schemeClr val="dk1"/>
              </a:solidFill>
              <a:latin typeface="Open Sans"/>
              <a:ea typeface="Open Sans"/>
              <a:cs typeface="Open Sans"/>
              <a:sym typeface="Open Sans"/>
            </a:endParaRPr>
          </a:p>
        </p:txBody>
      </p:sp>
      <p:pic>
        <p:nvPicPr>
          <p:cNvPr id="110" name="Google Shape;110;p13"/>
          <p:cNvPicPr preferRelativeResize="0"/>
          <p:nvPr/>
        </p:nvPicPr>
        <p:blipFill>
          <a:blip r:embed="rId7">
            <a:alphaModFix/>
          </a:blip>
          <a:stretch>
            <a:fillRect/>
          </a:stretch>
        </p:blipFill>
        <p:spPr>
          <a:xfrm>
            <a:off x="-1075" y="1455825"/>
            <a:ext cx="1707599" cy="325250"/>
          </a:xfrm>
          <a:prstGeom prst="rect">
            <a:avLst/>
          </a:prstGeom>
          <a:noFill/>
          <a:ln cap="flat" cmpd="sng" w="9525">
            <a:solidFill>
              <a:srgbClr val="EA9999"/>
            </a:solidFill>
            <a:prstDash val="solid"/>
            <a:round/>
            <a:headEnd len="sm" w="sm" type="none"/>
            <a:tailEnd len="sm" w="sm" type="none"/>
          </a:ln>
        </p:spPr>
      </p:pic>
      <p:sp>
        <p:nvSpPr>
          <p:cNvPr id="111" name="Google Shape;111;p13"/>
          <p:cNvSpPr txBox="1"/>
          <p:nvPr/>
        </p:nvSpPr>
        <p:spPr>
          <a:xfrm>
            <a:off x="57150" y="1914525"/>
            <a:ext cx="15717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latin typeface="Lobster"/>
                <a:ea typeface="Lobster"/>
                <a:cs typeface="Lobster"/>
                <a:sym typeface="Lobster"/>
              </a:rPr>
              <a:t>Letter from </a:t>
            </a:r>
            <a:endParaRPr sz="2100">
              <a:latin typeface="Lobster"/>
              <a:ea typeface="Lobster"/>
              <a:cs typeface="Lobster"/>
              <a:sym typeface="Lobster"/>
            </a:endParaRPr>
          </a:p>
          <a:p>
            <a:pPr indent="0" lvl="0" marL="0" rtl="0" algn="ctr">
              <a:spcBef>
                <a:spcPts val="0"/>
              </a:spcBef>
              <a:spcAft>
                <a:spcPts val="0"/>
              </a:spcAft>
              <a:buNone/>
            </a:pPr>
            <a:r>
              <a:rPr lang="en-US" sz="2100">
                <a:latin typeface="Lobster"/>
                <a:ea typeface="Lobster"/>
                <a:cs typeface="Lobster"/>
                <a:sym typeface="Lobster"/>
              </a:rPr>
              <a:t>Dr. Dawn</a:t>
            </a:r>
            <a:endParaRPr sz="2100">
              <a:latin typeface="Lobster"/>
              <a:ea typeface="Lobster"/>
              <a:cs typeface="Lobster"/>
              <a:sym typeface="Lobster"/>
            </a:endParaRPr>
          </a:p>
        </p:txBody>
      </p:sp>
      <p:sp>
        <p:nvSpPr>
          <p:cNvPr id="112" name="Google Shape;112;p13"/>
          <p:cNvSpPr txBox="1"/>
          <p:nvPr/>
        </p:nvSpPr>
        <p:spPr>
          <a:xfrm>
            <a:off x="1011725" y="6817835"/>
            <a:ext cx="7719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Dancing Script"/>
                <a:ea typeface="Dancing Script"/>
                <a:cs typeface="Dancing Script"/>
                <a:sym typeface="Dancing Script"/>
              </a:rPr>
              <a:t>-Dawn</a:t>
            </a:r>
            <a:endParaRPr>
              <a:latin typeface="Dancing Script"/>
              <a:ea typeface="Dancing Script"/>
              <a:cs typeface="Dancing Script"/>
              <a:sym typeface="Dancing Script"/>
            </a:endParaRPr>
          </a:p>
        </p:txBody>
      </p:sp>
      <p:sp>
        <p:nvSpPr>
          <p:cNvPr id="113" name="Google Shape;113;p13"/>
          <p:cNvSpPr txBox="1"/>
          <p:nvPr/>
        </p:nvSpPr>
        <p:spPr>
          <a:xfrm>
            <a:off x="4400550" y="4572000"/>
            <a:ext cx="2325900" cy="871200"/>
          </a:xfrm>
          <a:prstGeom prst="rect">
            <a:avLst/>
          </a:prstGeom>
          <a:noFill/>
          <a:ln cap="flat" cmpd="sng" w="2857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Check out all of the virtual events happening at the state level </a:t>
            </a:r>
            <a:r>
              <a:rPr lang="en-US" u="sng">
                <a:solidFill>
                  <a:schemeClr val="hlink"/>
                </a:solidFill>
                <a:latin typeface="Calibri"/>
                <a:ea typeface="Calibri"/>
                <a:cs typeface="Calibri"/>
                <a:sym typeface="Calibri"/>
                <a:hlinkClick r:id="rId8"/>
              </a:rPr>
              <a:t>here</a:t>
            </a:r>
            <a:r>
              <a:rPr lang="en-US">
                <a:latin typeface="Calibri"/>
                <a:ea typeface="Calibri"/>
                <a:cs typeface="Calibri"/>
                <a:sym typeface="Calibri"/>
              </a:rPr>
              <a:t>.</a:t>
            </a:r>
            <a:endParaRPr>
              <a:latin typeface="Calibri"/>
              <a:ea typeface="Calibri"/>
              <a:cs typeface="Calibri"/>
              <a:sym typeface="Calibri"/>
            </a:endParaRPr>
          </a:p>
        </p:txBody>
      </p:sp>
      <p:pic>
        <p:nvPicPr>
          <p:cNvPr id="114" name="Google Shape;114;p13"/>
          <p:cNvPicPr preferRelativeResize="0"/>
          <p:nvPr/>
        </p:nvPicPr>
        <p:blipFill>
          <a:blip r:embed="rId9">
            <a:alphaModFix/>
          </a:blip>
          <a:stretch>
            <a:fillRect/>
          </a:stretch>
        </p:blipFill>
        <p:spPr>
          <a:xfrm>
            <a:off x="503483" y="7204200"/>
            <a:ext cx="823794" cy="871200"/>
          </a:xfrm>
          <a:prstGeom prst="rect">
            <a:avLst/>
          </a:prstGeom>
          <a:noFill/>
          <a:ln cap="flat" cmpd="sng" w="19050">
            <a:solidFill>
              <a:srgbClr val="38761D"/>
            </a:solidFill>
            <a:prstDash val="solid"/>
            <a:round/>
            <a:headEnd len="sm" w="sm" type="none"/>
            <a:tailEnd len="sm" w="sm" type="none"/>
          </a:ln>
        </p:spPr>
      </p:pic>
      <p:pic>
        <p:nvPicPr>
          <p:cNvPr id="115" name="Google Shape;115;p13"/>
          <p:cNvPicPr preferRelativeResize="0"/>
          <p:nvPr/>
        </p:nvPicPr>
        <p:blipFill rotWithShape="1">
          <a:blip r:embed="rId10">
            <a:alphaModFix/>
          </a:blip>
          <a:srcRect b="30583" l="0" r="0" t="26287"/>
          <a:stretch/>
        </p:blipFill>
        <p:spPr>
          <a:xfrm>
            <a:off x="3360288" y="8246400"/>
            <a:ext cx="1834317" cy="7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nvSpPr>
        <p:spPr>
          <a:xfrm>
            <a:off x="55568" y="2915318"/>
            <a:ext cx="233032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Light"/>
              <a:ea typeface="Open Sans Light"/>
              <a:cs typeface="Open Sans Light"/>
              <a:sym typeface="Open Sans Light"/>
            </a:endParaRPr>
          </a:p>
        </p:txBody>
      </p:sp>
      <p:grpSp>
        <p:nvGrpSpPr>
          <p:cNvPr id="121" name="Google Shape;121;p14"/>
          <p:cNvGrpSpPr/>
          <p:nvPr/>
        </p:nvGrpSpPr>
        <p:grpSpPr>
          <a:xfrm>
            <a:off x="-86950" y="229805"/>
            <a:ext cx="2615400" cy="2582288"/>
            <a:chOff x="3829863" y="1563922"/>
            <a:chExt cx="2615400" cy="2582288"/>
          </a:xfrm>
        </p:grpSpPr>
        <p:sp>
          <p:nvSpPr>
            <p:cNvPr id="122" name="Google Shape;122;p14"/>
            <p:cNvSpPr/>
            <p:nvPr/>
          </p:nvSpPr>
          <p:spPr>
            <a:xfrm>
              <a:off x="3956181" y="1563922"/>
              <a:ext cx="2362732" cy="2582288"/>
            </a:xfrm>
            <a:prstGeom prst="ellipse">
              <a:avLst/>
            </a:prstGeom>
            <a:gradFill>
              <a:gsLst>
                <a:gs pos="0">
                  <a:srgbClr val="F5D0D0"/>
                </a:gs>
                <a:gs pos="100000">
                  <a:srgbClr val="D9686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txBox="1"/>
            <p:nvPr/>
          </p:nvSpPr>
          <p:spPr>
            <a:xfrm>
              <a:off x="3829863" y="2179819"/>
              <a:ext cx="2615400" cy="15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DKG: </a:t>
              </a:r>
              <a:r>
                <a:rPr lang="en-US" sz="1600" u="sng">
                  <a:solidFill>
                    <a:schemeClr val="hlink"/>
                  </a:solidFill>
                  <a:latin typeface="Calibri"/>
                  <a:ea typeface="Calibri"/>
                  <a:cs typeface="Calibri"/>
                  <a:sym typeface="Calibri"/>
                  <a:hlinkClick r:id="rId3"/>
                </a:rPr>
                <a:t>www.dkg.org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TNSO: </a:t>
              </a:r>
              <a:r>
                <a:rPr lang="en-US" sz="1600" u="sng">
                  <a:solidFill>
                    <a:schemeClr val="hlink"/>
                  </a:solidFill>
                  <a:latin typeface="Calibri"/>
                  <a:ea typeface="Calibri"/>
                  <a:cs typeface="Calibri"/>
                  <a:sym typeface="Calibri"/>
                  <a:hlinkClick r:id="rId4"/>
                </a:rPr>
                <a:t>www.tndkg.org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Beta Pi:</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www.xibetapi.weebly.com</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24" name="Google Shape;124;p14"/>
            <p:cNvSpPr txBox="1"/>
            <p:nvPr/>
          </p:nvSpPr>
          <p:spPr>
            <a:xfrm>
              <a:off x="3984938" y="1794092"/>
              <a:ext cx="2362800" cy="691200"/>
            </a:xfrm>
            <a:prstGeom prst="rect">
              <a:avLst/>
            </a:prstGeom>
            <a:noFill/>
            <a:ln>
              <a:noFill/>
            </a:ln>
          </p:spPr>
          <p:txBody>
            <a:bodyPr anchorCtr="0" anchor="t" bIns="45700" lIns="91425" spcFirstLastPara="1" rIns="91425" wrap="square" tIns="45700">
              <a:noAutofit/>
            </a:bodyPr>
            <a:lstStyle/>
            <a:p>
              <a:pPr indent="0" lvl="0" marL="0" marR="0" rtl="0" algn="ctr">
                <a:lnSpc>
                  <a:spcPct val="92592"/>
                </a:lnSpc>
                <a:spcBef>
                  <a:spcPts val="0"/>
                </a:spcBef>
                <a:spcAft>
                  <a:spcPts val="0"/>
                </a:spcAft>
                <a:buNone/>
              </a:pPr>
              <a:r>
                <a:rPr b="1" lang="en-US" sz="1800">
                  <a:solidFill>
                    <a:schemeClr val="dk1"/>
                  </a:solidFill>
                  <a:latin typeface="Calibri"/>
                  <a:ea typeface="Calibri"/>
                  <a:cs typeface="Calibri"/>
                  <a:sym typeface="Calibri"/>
                </a:rPr>
                <a:t>Society Websites</a:t>
              </a:r>
              <a:endParaRPr b="1" sz="1800">
                <a:solidFill>
                  <a:schemeClr val="dk1"/>
                </a:solidFill>
                <a:latin typeface="Calibri"/>
                <a:ea typeface="Calibri"/>
                <a:cs typeface="Calibri"/>
                <a:sym typeface="Calibri"/>
              </a:endParaRPr>
            </a:p>
          </p:txBody>
        </p:sp>
      </p:grpSp>
      <p:sp>
        <p:nvSpPr>
          <p:cNvPr id="125" name="Google Shape;125;p14"/>
          <p:cNvSpPr txBox="1"/>
          <p:nvPr/>
        </p:nvSpPr>
        <p:spPr>
          <a:xfrm>
            <a:off x="2528450" y="757825"/>
            <a:ext cx="2035500" cy="224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p:txBody>
      </p:sp>
      <p:sp>
        <p:nvSpPr>
          <p:cNvPr id="126" name="Google Shape;126;p14"/>
          <p:cNvSpPr txBox="1"/>
          <p:nvPr/>
        </p:nvSpPr>
        <p:spPr>
          <a:xfrm>
            <a:off x="-258225" y="5379625"/>
            <a:ext cx="3048000" cy="354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matic SC"/>
                <a:ea typeface="Amatic SC"/>
                <a:cs typeface="Amatic SC"/>
                <a:sym typeface="Amatic SC"/>
              </a:rPr>
              <a:t>Educational/Legislative Update in Tennessee</a:t>
            </a:r>
            <a:endParaRPr b="1" sz="1500">
              <a:solidFill>
                <a:schemeClr val="dk1"/>
              </a:solidFill>
              <a:latin typeface="Amatic SC"/>
              <a:ea typeface="Amatic SC"/>
              <a:cs typeface="Amatic SC"/>
              <a:sym typeface="Amatic SC"/>
            </a:endParaRPr>
          </a:p>
          <a:p>
            <a:pPr indent="0" lvl="0" marL="0" marR="0" rtl="0" algn="ctr">
              <a:spcBef>
                <a:spcPts val="0"/>
              </a:spcBef>
              <a:spcAft>
                <a:spcPts val="0"/>
              </a:spcAft>
              <a:buNone/>
            </a:pPr>
            <a:r>
              <a:t/>
            </a:r>
            <a:endParaRPr b="1" sz="1800">
              <a:solidFill>
                <a:schemeClr val="dk1"/>
              </a:solidFill>
              <a:latin typeface="Amatic SC"/>
              <a:ea typeface="Amatic SC"/>
              <a:cs typeface="Amatic SC"/>
              <a:sym typeface="Amatic SC"/>
            </a:endParaRPr>
          </a:p>
        </p:txBody>
      </p:sp>
      <p:sp>
        <p:nvSpPr>
          <p:cNvPr id="127" name="Google Shape;127;p14"/>
          <p:cNvSpPr txBox="1"/>
          <p:nvPr/>
        </p:nvSpPr>
        <p:spPr>
          <a:xfrm>
            <a:off x="100575" y="5560600"/>
            <a:ext cx="2330400" cy="2898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0"/>
              </a:spcAft>
              <a:buClr>
                <a:schemeClr val="dk1"/>
              </a:buClr>
              <a:buSzPts val="1100"/>
              <a:buFont typeface="Arial"/>
              <a:buNone/>
            </a:pPr>
            <a:r>
              <a:rPr lang="en-US" sz="1300" u="sng">
                <a:solidFill>
                  <a:schemeClr val="hlink"/>
                </a:solidFill>
                <a:highlight>
                  <a:srgbClr val="FFFFFF"/>
                </a:highlight>
                <a:latin typeface="Times New Roman"/>
                <a:ea typeface="Times New Roman"/>
                <a:cs typeface="Times New Roman"/>
                <a:sym typeface="Times New Roman"/>
                <a:hlinkClick r:id="rId6"/>
              </a:rPr>
              <a:t>TN Lawmakers Discuss Rejecting $1.9 B in Federal Funding</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500"/>
              </a:spcBef>
              <a:spcAft>
                <a:spcPts val="0"/>
              </a:spcAft>
              <a:buClr>
                <a:schemeClr val="dk1"/>
              </a:buClr>
              <a:buSzPts val="1100"/>
              <a:buFont typeface="Arial"/>
              <a:buNone/>
            </a:pPr>
            <a:r>
              <a:rPr lang="en-US" sz="1050">
                <a:solidFill>
                  <a:schemeClr val="dk1"/>
                </a:solidFill>
                <a:highlight>
                  <a:srgbClr val="FFFFFF"/>
                </a:highlight>
                <a:latin typeface="Georgia"/>
                <a:ea typeface="Georgia"/>
                <a:cs typeface="Georgia"/>
                <a:sym typeface="Georgia"/>
              </a:rPr>
              <a:t>Federal funding supports in Tennessee K-12 education:</a:t>
            </a:r>
            <a:endParaRPr sz="1050">
              <a:solidFill>
                <a:schemeClr val="dk1"/>
              </a:solidFill>
              <a:highlight>
                <a:srgbClr val="FFFFFF"/>
              </a:highlight>
              <a:latin typeface="Georgia"/>
              <a:ea typeface="Georgia"/>
              <a:cs typeface="Georgia"/>
              <a:sym typeface="Georgia"/>
            </a:endParaRPr>
          </a:p>
          <a:p>
            <a:pPr indent="0" lvl="0" marL="0" rtl="0" algn="l">
              <a:lnSpc>
                <a:spcPct val="100000"/>
              </a:lnSpc>
              <a:spcBef>
                <a:spcPts val="500"/>
              </a:spcBef>
              <a:spcAft>
                <a:spcPts val="0"/>
              </a:spcAft>
              <a:buClr>
                <a:schemeClr val="dk1"/>
              </a:buClr>
              <a:buSzPts val="1100"/>
              <a:buFont typeface="Arial"/>
              <a:buNone/>
            </a:pPr>
            <a:r>
              <a:rPr lang="en-US" sz="1050">
                <a:solidFill>
                  <a:schemeClr val="dk1"/>
                </a:solidFill>
                <a:highlight>
                  <a:srgbClr val="FFFFFF"/>
                </a:highlight>
                <a:latin typeface="Georgia"/>
                <a:ea typeface="Georgia"/>
                <a:cs typeface="Georgia"/>
                <a:sym typeface="Georgia"/>
              </a:rPr>
              <a:t>*Title I, which funds programs for economically disadvantaged students</a:t>
            </a:r>
            <a:endParaRPr sz="10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None/>
            </a:pPr>
            <a:r>
              <a:rPr lang="en-US" sz="1050">
                <a:solidFill>
                  <a:schemeClr val="dk1"/>
                </a:solidFill>
                <a:highlight>
                  <a:srgbClr val="FFFFFF"/>
                </a:highlight>
                <a:latin typeface="Georgia"/>
                <a:ea typeface="Georgia"/>
                <a:cs typeface="Georgia"/>
                <a:sym typeface="Georgia"/>
              </a:rPr>
              <a:t>*Individuals with Disabilities Education Act, which provides resources for students with disabilities</a:t>
            </a:r>
            <a:endParaRPr sz="10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None/>
            </a:pPr>
            <a:r>
              <a:rPr lang="en-US" sz="1050">
                <a:solidFill>
                  <a:schemeClr val="dk1"/>
                </a:solidFill>
                <a:highlight>
                  <a:srgbClr val="FFFFFF"/>
                </a:highlight>
                <a:latin typeface="Georgia"/>
                <a:ea typeface="Georgia"/>
                <a:cs typeface="Georgia"/>
                <a:sym typeface="Georgia"/>
              </a:rPr>
              <a:t>*The Child Nutrition program, which funds school lunches, breakfasts, snacks, and milk</a:t>
            </a:r>
            <a:endParaRPr sz="10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None/>
            </a:pPr>
            <a:r>
              <a:rPr lang="en-US" sz="1050">
                <a:solidFill>
                  <a:schemeClr val="dk1"/>
                </a:solidFill>
                <a:highlight>
                  <a:srgbClr val="FFFFFF"/>
                </a:highlight>
                <a:latin typeface="Georgia"/>
                <a:ea typeface="Georgia"/>
                <a:cs typeface="Georgia"/>
                <a:sym typeface="Georgia"/>
              </a:rPr>
              <a:t>*Title II, which supports effective instruction</a:t>
            </a:r>
            <a:endParaRPr sz="1050">
              <a:solidFill>
                <a:schemeClr val="dk1"/>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None/>
            </a:pPr>
            <a:r>
              <a:rPr lang="en-US" sz="1050">
                <a:solidFill>
                  <a:schemeClr val="dk1"/>
                </a:solidFill>
                <a:highlight>
                  <a:srgbClr val="FFFFFF"/>
                </a:highlight>
                <a:latin typeface="Georgia"/>
                <a:ea typeface="Georgia"/>
                <a:cs typeface="Georgia"/>
                <a:sym typeface="Georgia"/>
              </a:rPr>
              <a:t>*Perkins V, which goes toward career and technical education</a:t>
            </a:r>
            <a:endParaRPr sz="1050">
              <a:solidFill>
                <a:schemeClr val="dk1"/>
              </a:solidFill>
              <a:highlight>
                <a:srgbClr val="FFFFFF"/>
              </a:highlight>
              <a:latin typeface="Georgia"/>
              <a:ea typeface="Georgia"/>
              <a:cs typeface="Georgia"/>
              <a:sym typeface="Georgia"/>
            </a:endParaRPr>
          </a:p>
          <a:p>
            <a:pPr indent="0" lvl="0" marL="0" rtl="0" algn="l">
              <a:lnSpc>
                <a:spcPct val="115000"/>
              </a:lnSpc>
              <a:spcBef>
                <a:spcPts val="800"/>
              </a:spcBef>
              <a:spcAft>
                <a:spcPts val="1500"/>
              </a:spcAft>
              <a:buClr>
                <a:schemeClr val="dk1"/>
              </a:buClr>
              <a:buSzPts val="1100"/>
              <a:buFont typeface="Arial"/>
              <a:buNone/>
            </a:pPr>
            <a:r>
              <a:t/>
            </a:r>
            <a:endParaRPr sz="1300">
              <a:solidFill>
                <a:srgbClr val="131E29"/>
              </a:solidFill>
              <a:highlight>
                <a:srgbClr val="FFFFFF"/>
              </a:highlight>
              <a:latin typeface="Times New Roman"/>
              <a:ea typeface="Times New Roman"/>
              <a:cs typeface="Times New Roman"/>
              <a:sym typeface="Times New Roman"/>
            </a:endParaRPr>
          </a:p>
        </p:txBody>
      </p:sp>
      <p:sp>
        <p:nvSpPr>
          <p:cNvPr id="128" name="Google Shape;128;p14"/>
          <p:cNvSpPr/>
          <p:nvPr/>
        </p:nvSpPr>
        <p:spPr>
          <a:xfrm>
            <a:off x="3320003" y="7259216"/>
            <a:ext cx="3268500" cy="1509000"/>
          </a:xfrm>
          <a:prstGeom prst="ellipse">
            <a:avLst/>
          </a:prstGeom>
          <a:gradFill>
            <a:gsLst>
              <a:gs pos="0">
                <a:srgbClr val="FFF6DB"/>
              </a:gs>
              <a:gs pos="100000">
                <a:srgbClr val="FAD25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txBox="1"/>
          <p:nvPr/>
        </p:nvSpPr>
        <p:spPr>
          <a:xfrm>
            <a:off x="4004600" y="7403850"/>
            <a:ext cx="1899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Pompiere"/>
                <a:ea typeface="Pompiere"/>
                <a:cs typeface="Pompiere"/>
                <a:sym typeface="Pompiere"/>
              </a:rPr>
              <a:t>Beta Pi Birthdays</a:t>
            </a:r>
            <a:endParaRPr b="1" sz="1800">
              <a:solidFill>
                <a:srgbClr val="FF0000"/>
              </a:solidFill>
              <a:latin typeface="Pompiere"/>
              <a:ea typeface="Pompiere"/>
              <a:cs typeface="Pompiere"/>
              <a:sym typeface="Pompiere"/>
            </a:endParaRPr>
          </a:p>
        </p:txBody>
      </p:sp>
      <p:sp>
        <p:nvSpPr>
          <p:cNvPr id="130" name="Google Shape;130;p14"/>
          <p:cNvSpPr txBox="1"/>
          <p:nvPr/>
        </p:nvSpPr>
        <p:spPr>
          <a:xfrm>
            <a:off x="3430250" y="7259225"/>
            <a:ext cx="3048000" cy="162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No November or December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Birthdays</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p:txBody>
      </p:sp>
      <p:pic>
        <p:nvPicPr>
          <p:cNvPr id="131" name="Google Shape;131;p14"/>
          <p:cNvPicPr preferRelativeResize="0"/>
          <p:nvPr/>
        </p:nvPicPr>
        <p:blipFill>
          <a:blip r:embed="rId7">
            <a:alphaModFix/>
          </a:blip>
          <a:stretch>
            <a:fillRect/>
          </a:stretch>
        </p:blipFill>
        <p:spPr>
          <a:xfrm rot="10800000">
            <a:off x="129823" y="1811526"/>
            <a:ext cx="2271877" cy="857499"/>
          </a:xfrm>
          <a:prstGeom prst="rect">
            <a:avLst/>
          </a:prstGeom>
          <a:noFill/>
          <a:ln>
            <a:noFill/>
          </a:ln>
        </p:spPr>
      </p:pic>
      <p:pic>
        <p:nvPicPr>
          <p:cNvPr id="132" name="Google Shape;132;p14"/>
          <p:cNvPicPr preferRelativeResize="0"/>
          <p:nvPr/>
        </p:nvPicPr>
        <p:blipFill>
          <a:blip r:embed="rId8">
            <a:alphaModFix/>
          </a:blip>
          <a:stretch>
            <a:fillRect/>
          </a:stretch>
        </p:blipFill>
        <p:spPr>
          <a:xfrm>
            <a:off x="6304425" y="7716707"/>
            <a:ext cx="408974" cy="594033"/>
          </a:xfrm>
          <a:prstGeom prst="rect">
            <a:avLst/>
          </a:prstGeom>
          <a:noFill/>
          <a:ln>
            <a:noFill/>
          </a:ln>
        </p:spPr>
      </p:pic>
      <p:sp>
        <p:nvSpPr>
          <p:cNvPr id="133" name="Google Shape;133;p14"/>
          <p:cNvSpPr txBox="1"/>
          <p:nvPr/>
        </p:nvSpPr>
        <p:spPr>
          <a:xfrm>
            <a:off x="164925" y="4233046"/>
            <a:ext cx="2201700" cy="10896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Playfair Display"/>
                <a:ea typeface="Playfair Display"/>
                <a:cs typeface="Playfair Display"/>
                <a:sym typeface="Playfair Display"/>
              </a:rPr>
              <a:t>Attendance Drawing</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We will start putting our names into a drawing for a prize in May.</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One entry per meeting.</a:t>
            </a:r>
            <a:endParaRPr sz="1200">
              <a:latin typeface="Playfair Display"/>
              <a:ea typeface="Playfair Display"/>
              <a:cs typeface="Playfair Display"/>
              <a:sym typeface="Playfair Display"/>
            </a:endParaRPr>
          </a:p>
          <a:p>
            <a:pPr indent="0" lvl="0" marL="0" rtl="0" algn="ctr">
              <a:spcBef>
                <a:spcPts val="0"/>
              </a:spcBef>
              <a:spcAft>
                <a:spcPts val="0"/>
              </a:spcAft>
              <a:buNone/>
            </a:pPr>
            <a:r>
              <a:t/>
            </a:r>
            <a:endParaRPr sz="1200">
              <a:latin typeface="Caveat"/>
              <a:ea typeface="Caveat"/>
              <a:cs typeface="Caveat"/>
              <a:sym typeface="Caveat"/>
            </a:endParaRPr>
          </a:p>
        </p:txBody>
      </p:sp>
      <p:sp>
        <p:nvSpPr>
          <p:cNvPr id="134" name="Google Shape;134;p14"/>
          <p:cNvSpPr/>
          <p:nvPr/>
        </p:nvSpPr>
        <p:spPr>
          <a:xfrm>
            <a:off x="3320000" y="6665800"/>
            <a:ext cx="3168900" cy="813600"/>
          </a:xfrm>
          <a:prstGeom prst="ribbon2">
            <a:avLst>
              <a:gd fmla="val 16667" name="adj1"/>
              <a:gd fmla="val 50000" name="adj2"/>
            </a:avLst>
          </a:prstGeom>
          <a:solidFill>
            <a:srgbClr val="EA99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Beta Pi </a:t>
            </a:r>
            <a:r>
              <a:rPr b="1" lang="en-US" sz="1600">
                <a:latin typeface="Mountains of Christmas"/>
                <a:ea typeface="Mountains of Christmas"/>
                <a:cs typeface="Mountains of Christmas"/>
                <a:sym typeface="Mountains of Christmas"/>
              </a:rPr>
              <a:t>Dues</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Active - $85 </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Reserve - $58</a:t>
            </a:r>
            <a:endParaRPr b="1" sz="1600">
              <a:latin typeface="Mountains of Christmas"/>
              <a:ea typeface="Mountains of Christmas"/>
              <a:cs typeface="Mountains of Christmas"/>
              <a:sym typeface="Mountains of Christmas"/>
            </a:endParaRPr>
          </a:p>
        </p:txBody>
      </p:sp>
      <p:sp>
        <p:nvSpPr>
          <p:cNvPr id="135" name="Google Shape;135;p14"/>
          <p:cNvSpPr txBox="1"/>
          <p:nvPr/>
        </p:nvSpPr>
        <p:spPr>
          <a:xfrm>
            <a:off x="285650" y="3006600"/>
            <a:ext cx="1743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DKG on Social Media</a:t>
            </a:r>
            <a:endParaRPr b="1" sz="1800">
              <a:solidFill>
                <a:srgbClr val="FF0000"/>
              </a:solidFill>
              <a:latin typeface="Pompiere"/>
              <a:ea typeface="Pompiere"/>
              <a:cs typeface="Pompiere"/>
              <a:sym typeface="Pompiere"/>
            </a:endParaRPr>
          </a:p>
          <a:p>
            <a:pPr indent="0" lvl="0" marL="0" rtl="0" algn="l">
              <a:spcBef>
                <a:spcPts val="0"/>
              </a:spcBef>
              <a:spcAft>
                <a:spcPts val="0"/>
              </a:spcAft>
              <a:buNone/>
            </a:pPr>
            <a:r>
              <a:t/>
            </a:r>
            <a:endParaRPr/>
          </a:p>
        </p:txBody>
      </p:sp>
      <p:pic>
        <p:nvPicPr>
          <p:cNvPr id="136" name="Google Shape;136;p14">
            <a:hlinkClick r:id="rId9"/>
          </p:cNvPr>
          <p:cNvPicPr preferRelativeResize="0"/>
          <p:nvPr/>
        </p:nvPicPr>
        <p:blipFill>
          <a:blip r:embed="rId10">
            <a:alphaModFix/>
          </a:blip>
          <a:stretch>
            <a:fillRect/>
          </a:stretch>
        </p:blipFill>
        <p:spPr>
          <a:xfrm>
            <a:off x="474950" y="3469400"/>
            <a:ext cx="408975" cy="408975"/>
          </a:xfrm>
          <a:prstGeom prst="rect">
            <a:avLst/>
          </a:prstGeom>
          <a:noFill/>
          <a:ln>
            <a:noFill/>
          </a:ln>
        </p:spPr>
      </p:pic>
      <p:pic>
        <p:nvPicPr>
          <p:cNvPr id="137" name="Google Shape;137;p14">
            <a:hlinkClick r:id="rId11"/>
          </p:cNvPr>
          <p:cNvPicPr preferRelativeResize="0"/>
          <p:nvPr/>
        </p:nvPicPr>
        <p:blipFill>
          <a:blip r:embed="rId10">
            <a:alphaModFix/>
          </a:blip>
          <a:stretch>
            <a:fillRect/>
          </a:stretch>
        </p:blipFill>
        <p:spPr>
          <a:xfrm>
            <a:off x="1320713" y="3469400"/>
            <a:ext cx="408975" cy="408975"/>
          </a:xfrm>
          <a:prstGeom prst="rect">
            <a:avLst/>
          </a:prstGeom>
          <a:noFill/>
          <a:ln>
            <a:noFill/>
          </a:ln>
        </p:spPr>
      </p:pic>
      <p:sp>
        <p:nvSpPr>
          <p:cNvPr id="138" name="Google Shape;138;p14"/>
          <p:cNvSpPr txBox="1"/>
          <p:nvPr/>
        </p:nvSpPr>
        <p:spPr>
          <a:xfrm>
            <a:off x="350400" y="3841263"/>
            <a:ext cx="20355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Xi State	DKG</a:t>
            </a:r>
            <a:endParaRPr/>
          </a:p>
        </p:txBody>
      </p:sp>
      <p:sp>
        <p:nvSpPr>
          <p:cNvPr id="139" name="Google Shape;139;p14"/>
          <p:cNvSpPr txBox="1"/>
          <p:nvPr/>
        </p:nvSpPr>
        <p:spPr>
          <a:xfrm>
            <a:off x="2459450" y="208600"/>
            <a:ext cx="4138500" cy="2019000"/>
          </a:xfrm>
          <a:prstGeom prst="rect">
            <a:avLst/>
          </a:prstGeom>
          <a:noFill/>
          <a:ln>
            <a:noFill/>
          </a:ln>
        </p:spPr>
        <p:txBody>
          <a:bodyPr anchorCtr="0" anchor="t"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1500">
                <a:solidFill>
                  <a:srgbClr val="FF0000"/>
                </a:solidFill>
              </a:rPr>
              <a:t>Chapter Member</a:t>
            </a:r>
            <a:r>
              <a:rPr b="1" lang="en-US" sz="1500">
                <a:solidFill>
                  <a:srgbClr val="FF0000"/>
                </a:solidFill>
              </a:rPr>
              <a:t> Spotlight</a:t>
            </a:r>
            <a:endParaRPr b="1" sz="1500">
              <a:solidFill>
                <a:srgbClr val="FF0000"/>
              </a:solidFill>
            </a:endParaRPr>
          </a:p>
          <a:p>
            <a:pPr indent="457200" lvl="0" marL="0" rtl="0" algn="l">
              <a:spcBef>
                <a:spcPts val="0"/>
              </a:spcBef>
              <a:spcAft>
                <a:spcPts val="0"/>
              </a:spcAft>
              <a:buClr>
                <a:schemeClr val="dk1"/>
              </a:buClr>
              <a:buSzPts val="1100"/>
              <a:buFont typeface="Arial"/>
              <a:buNone/>
            </a:pPr>
            <a:r>
              <a:t/>
            </a:r>
            <a:endParaRPr/>
          </a:p>
        </p:txBody>
      </p:sp>
      <p:sp>
        <p:nvSpPr>
          <p:cNvPr id="140" name="Google Shape;140;p14"/>
          <p:cNvSpPr txBox="1"/>
          <p:nvPr/>
        </p:nvSpPr>
        <p:spPr>
          <a:xfrm>
            <a:off x="2528450" y="4001125"/>
            <a:ext cx="4363200" cy="251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Committee Meetings for TNSO</a:t>
            </a:r>
            <a:endParaRPr b="1">
              <a:solidFill>
                <a:srgbClr val="FF0000"/>
              </a:solidFill>
              <a:latin typeface="Calibri"/>
              <a:ea typeface="Calibri"/>
              <a:cs typeface="Calibri"/>
              <a:sym typeface="Calibri"/>
            </a:endParaRPr>
          </a:p>
          <a:p>
            <a:pPr indent="0" lvl="0" marL="0" rtl="0" algn="ctr">
              <a:spcBef>
                <a:spcPts val="0"/>
              </a:spcBef>
              <a:spcAft>
                <a:spcPts val="0"/>
              </a:spcAft>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TNSO held committee meetings in Middle Tennessee in September. Committees decided on a course of action for the new biennium. Documents and forms have been updated on the state website for events and awards. Please check those for your chapter committee duties. Our members serving at the state level: Dr. Dawn Viles, Sherrie Collins, and Kacey Yonkovitz.</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1" name="Google Shape;141;p14"/>
          <p:cNvSpPr txBox="1"/>
          <p:nvPr/>
        </p:nvSpPr>
        <p:spPr>
          <a:xfrm>
            <a:off x="3768500" y="6139225"/>
            <a:ext cx="2271900" cy="4002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rgbClr val="FF0000"/>
                </a:solidFill>
                <a:latin typeface="Calibri"/>
                <a:ea typeface="Calibri"/>
                <a:cs typeface="Calibri"/>
                <a:sym typeface="Calibri"/>
                <a:hlinkClick r:id="rId12">
                  <a:extLst>
                    <a:ext uri="{A12FA001-AC4F-418D-AE19-62706E023703}">
                      <ahyp:hlinkClr val="tx"/>
                    </a:ext>
                  </a:extLst>
                </a:hlinkClick>
              </a:rPr>
              <a:t>Member Spotlight Form</a:t>
            </a:r>
            <a:endParaRPr>
              <a:solidFill>
                <a:srgbClr val="FF0000"/>
              </a:solidFill>
              <a:latin typeface="Calibri"/>
              <a:ea typeface="Calibri"/>
              <a:cs typeface="Calibri"/>
              <a:sym typeface="Calibri"/>
            </a:endParaRPr>
          </a:p>
        </p:txBody>
      </p:sp>
      <p:pic>
        <p:nvPicPr>
          <p:cNvPr id="142" name="Google Shape;142;p14"/>
          <p:cNvPicPr preferRelativeResize="0"/>
          <p:nvPr/>
        </p:nvPicPr>
        <p:blipFill>
          <a:blip r:embed="rId13">
            <a:alphaModFix/>
          </a:blip>
          <a:stretch>
            <a:fillRect/>
          </a:stretch>
        </p:blipFill>
        <p:spPr>
          <a:xfrm>
            <a:off x="3075800" y="588994"/>
            <a:ext cx="3268500" cy="33025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