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6858000"/>
  <p:notesSz cx="7010400" cy="9296400"/>
  <p:embeddedFontLst>
    <p:embeddedFont>
      <p:font typeface="Mountains of Christmas"/>
      <p:regular r:id="rId8"/>
      <p:bold r:id="rId9"/>
    </p:embeddedFont>
    <p:embeddedFont>
      <p:font typeface="Caveat"/>
      <p:regular r:id="rId10"/>
      <p:bold r:id="rId11"/>
    </p:embeddedFont>
    <p:embeddedFont>
      <p:font typeface="Lobster"/>
      <p:regular r:id="rId12"/>
    </p:embeddedFont>
    <p:embeddedFont>
      <p:font typeface="Amatic SC"/>
      <p:regular r:id="rId13"/>
      <p:bold r:id="rId14"/>
    </p:embeddedFont>
    <p:embeddedFont>
      <p:font typeface="Playfair Display"/>
      <p:regular r:id="rId15"/>
      <p:bold r:id="rId16"/>
      <p:italic r:id="rId17"/>
      <p:boldItalic r:id="rId18"/>
    </p:embeddedFont>
    <p:embeddedFont>
      <p:font typeface="Pacifico"/>
      <p:regular r:id="rId19"/>
    </p:embeddedFont>
    <p:embeddedFont>
      <p:font typeface="Pompiere"/>
      <p:regular r:id="rId20"/>
    </p:embeddedFont>
    <p:embeddedFont>
      <p:font typeface="Dancing Script"/>
      <p:regular r:id="rId21"/>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mpiere-regular.fntdata"/><Relationship Id="rId22" Type="http://schemas.openxmlformats.org/officeDocument/2006/relationships/font" Target="fonts/DancingScript-bold.fntdata"/><Relationship Id="rId21" Type="http://schemas.openxmlformats.org/officeDocument/2006/relationships/font" Target="fonts/DancingScript-regular.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untainsofChristmas-bold.fntdata"/><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font" Target="fonts/MountainsofChristmas-regular.fntdata"/><Relationship Id="rId30" Type="http://schemas.openxmlformats.org/officeDocument/2006/relationships/font" Target="fonts/OpenSans-boldItalic.fntdata"/><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AmaticSC-regular.fntdata"/><Relationship Id="rId12" Type="http://schemas.openxmlformats.org/officeDocument/2006/relationships/font" Target="fonts/Lobster-regular.fntdata"/><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Pacific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772576" y="3622015"/>
            <a:ext cx="7749117" cy="14787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xistate.org/calendar-at-a-glance" TargetMode="External"/><Relationship Id="rId4" Type="http://schemas.openxmlformats.org/officeDocument/2006/relationships/hyperlink" Target="https://calendar.google.com/calendar/embed?src=tt5qj8au09pc41jr843l506ld0%40group.calendar.google.com&amp;ctz=America%2FNew_York" TargetMode="External"/><Relationship Id="rId5" Type="http://schemas.openxmlformats.org/officeDocument/2006/relationships/image" Target="../media/image5.jpg"/><Relationship Id="rId6" Type="http://schemas.openxmlformats.org/officeDocument/2006/relationships/hyperlink" Target="https://www.xistate.org/virtual-events" TargetMode="External"/><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hyperlink" Target="https://www.facebook.com/groups/121694096736/" TargetMode="External"/><Relationship Id="rId13" Type="http://schemas.openxmlformats.org/officeDocument/2006/relationships/image" Target="../media/image4.png"/><Relationship Id="rId12" Type="http://schemas.openxmlformats.org/officeDocument/2006/relationships/hyperlink" Target="https://www.facebook.com/groups/145222607211/"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kg.org" TargetMode="External"/><Relationship Id="rId4" Type="http://schemas.openxmlformats.org/officeDocument/2006/relationships/hyperlink" Target="http://www.tndkg.org" TargetMode="External"/><Relationship Id="rId9" Type="http://schemas.openxmlformats.org/officeDocument/2006/relationships/image" Target="../media/image2.png"/><Relationship Id="rId5" Type="http://schemas.openxmlformats.org/officeDocument/2006/relationships/hyperlink" Target="http://www.xibetapi.weebly.com" TargetMode="External"/><Relationship Id="rId6" Type="http://schemas.openxmlformats.org/officeDocument/2006/relationships/hyperlink" Target="https://www.tn.gov/education/news/2023/5/1/gov--lee-announces-key-leadership-transition-at-tn-department-of-education.html" TargetMode="External"/><Relationship Id="rId7" Type="http://schemas.openxmlformats.org/officeDocument/2006/relationships/hyperlink" Target="https://www.tn.gov/education/news/2023/5/1/gov--lee-announces-key-leadership-transition-at-tn-department-of-education.html"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6858000" cy="145582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75" y="1510725"/>
            <a:ext cx="1707600" cy="7688100"/>
          </a:xfrm>
          <a:prstGeom prst="rect">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735494" y="5523722"/>
            <a:ext cx="5122506" cy="3620278"/>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05273" y="166228"/>
            <a:ext cx="64216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Beta Pi Newsletter</a:t>
            </a:r>
            <a:endParaRPr i="0" sz="6000" u="none" cap="none" strike="noStrike">
              <a:solidFill>
                <a:schemeClr val="lt1"/>
              </a:solidFill>
              <a:latin typeface="Cambria"/>
              <a:ea typeface="Cambria"/>
              <a:cs typeface="Cambria"/>
              <a:sym typeface="Cambria"/>
            </a:endParaRPr>
          </a:p>
        </p:txBody>
      </p:sp>
      <p:sp>
        <p:nvSpPr>
          <p:cNvPr id="88" name="Google Shape;88;p13"/>
          <p:cNvSpPr txBox="1"/>
          <p:nvPr/>
        </p:nvSpPr>
        <p:spPr>
          <a:xfrm>
            <a:off x="675774" y="962522"/>
            <a:ext cx="5594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mpiere"/>
                <a:ea typeface="Pompiere"/>
                <a:cs typeface="Pompiere"/>
                <a:sym typeface="Pompiere"/>
              </a:rPr>
              <a:t>May, 2023</a:t>
            </a:r>
            <a:r>
              <a:rPr b="0" i="0" lang="en-US" sz="1800" u="none" cap="none" strike="noStrike">
                <a:solidFill>
                  <a:schemeClr val="lt1"/>
                </a:solidFill>
                <a:latin typeface="Pompiere"/>
                <a:ea typeface="Pompiere"/>
                <a:cs typeface="Pompiere"/>
                <a:sym typeface="Pompiere"/>
              </a:rPr>
              <a:t> •  </a:t>
            </a:r>
            <a:r>
              <a:rPr lang="en-US" sz="1800">
                <a:solidFill>
                  <a:schemeClr val="lt1"/>
                </a:solidFill>
                <a:latin typeface="Pompiere"/>
                <a:ea typeface="Pompiere"/>
                <a:cs typeface="Pompiere"/>
                <a:sym typeface="Pompiere"/>
              </a:rPr>
              <a:t>Vol. 21 Issue 1</a:t>
            </a:r>
            <a:r>
              <a:rPr b="0" i="0" lang="en-US" sz="1800" u="none" cap="none" strike="noStrike">
                <a:solidFill>
                  <a:schemeClr val="lt1"/>
                </a:solidFill>
                <a:latin typeface="Pompiere"/>
                <a:ea typeface="Pompiere"/>
                <a:cs typeface="Pompiere"/>
                <a:sym typeface="Pompiere"/>
              </a:rPr>
              <a:t>•  </a:t>
            </a:r>
            <a:r>
              <a:rPr lang="en-US" sz="1800">
                <a:solidFill>
                  <a:schemeClr val="lt1"/>
                </a:solidFill>
                <a:latin typeface="Pompiere"/>
                <a:ea typeface="Pompiere"/>
                <a:cs typeface="Pompiere"/>
                <a:sym typeface="Pompiere"/>
              </a:rPr>
              <a:t>Union County</a:t>
            </a:r>
            <a:r>
              <a:rPr b="0" i="0" lang="en-US" sz="1800" u="none" cap="none" strike="noStrike">
                <a:solidFill>
                  <a:schemeClr val="lt1"/>
                </a:solidFill>
                <a:latin typeface="Pompiere"/>
                <a:ea typeface="Pompiere"/>
                <a:cs typeface="Pompiere"/>
                <a:sym typeface="Pompiere"/>
              </a:rPr>
              <a:t> </a:t>
            </a:r>
            <a:endParaRPr b="0" i="0" sz="1800" u="none" cap="none" strike="noStrike">
              <a:solidFill>
                <a:schemeClr val="lt1"/>
              </a:solidFill>
              <a:latin typeface="Pompiere"/>
              <a:ea typeface="Pompiere"/>
              <a:cs typeface="Pompiere"/>
              <a:sym typeface="Pompiere"/>
            </a:endParaRPr>
          </a:p>
        </p:txBody>
      </p:sp>
      <p:sp>
        <p:nvSpPr>
          <p:cNvPr id="89" name="Google Shape;89;p13"/>
          <p:cNvSpPr txBox="1"/>
          <p:nvPr/>
        </p:nvSpPr>
        <p:spPr>
          <a:xfrm>
            <a:off x="1866550" y="1622049"/>
            <a:ext cx="5004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FF0000"/>
                </a:solidFill>
                <a:latin typeface="Pompiere"/>
                <a:ea typeface="Pompiere"/>
                <a:cs typeface="Pompiere"/>
                <a:sym typeface="Pompiere"/>
              </a:rPr>
              <a:t>May Meeting  2023</a:t>
            </a:r>
            <a:endParaRPr b="1" sz="2700">
              <a:solidFill>
                <a:srgbClr val="FF0000"/>
              </a:solidFill>
              <a:latin typeface="Pompiere"/>
              <a:ea typeface="Pompiere"/>
              <a:cs typeface="Pompiere"/>
              <a:sym typeface="Pompiere"/>
            </a:endParaRPr>
          </a:p>
        </p:txBody>
      </p:sp>
      <p:sp>
        <p:nvSpPr>
          <p:cNvPr id="90" name="Google Shape;90;p13"/>
          <p:cNvSpPr txBox="1"/>
          <p:nvPr/>
        </p:nvSpPr>
        <p:spPr>
          <a:xfrm>
            <a:off x="1857700" y="1986700"/>
            <a:ext cx="2325900" cy="3446400"/>
          </a:xfrm>
          <a:prstGeom prst="rect">
            <a:avLst/>
          </a:prstGeom>
          <a:noFill/>
          <a:ln>
            <a:noFill/>
          </a:ln>
        </p:spPr>
        <p:txBody>
          <a:bodyPr anchorCtr="0" anchor="t" bIns="45700" lIns="91425" spcFirstLastPara="1" rIns="91425" wrap="square" tIns="45700">
            <a:noAutofit/>
          </a:bodyPr>
          <a:lstStyle/>
          <a:p>
            <a:pPr indent="0" lvl="0" marL="0" marR="0" rtl="0" algn="ctr">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Founder’s Day</a:t>
            </a:r>
            <a:endParaRPr b="1" sz="1100">
              <a:solidFill>
                <a:schemeClr val="dk1"/>
              </a:solidFill>
              <a:latin typeface="Open Sans"/>
              <a:ea typeface="Open Sans"/>
              <a:cs typeface="Open Sans"/>
              <a:sym typeface="Open Sans"/>
            </a:endParaRPr>
          </a:p>
          <a:p>
            <a:pPr indent="0" lvl="0" marL="0" marR="0" rtl="0" algn="ctr">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May 26</a:t>
            </a:r>
            <a:endParaRPr b="1" sz="1100">
              <a:solidFill>
                <a:schemeClr val="dk1"/>
              </a:solidFill>
              <a:latin typeface="Open Sans"/>
              <a:ea typeface="Open Sans"/>
              <a:cs typeface="Open Sans"/>
              <a:sym typeface="Open Sans"/>
            </a:endParaRPr>
          </a:p>
          <a:p>
            <a:pPr indent="0" lvl="0" marL="0" marR="0" rtl="0" algn="l">
              <a:lnSpc>
                <a:spcPct val="133333"/>
              </a:lnSpc>
              <a:spcBef>
                <a:spcPts val="0"/>
              </a:spcBef>
              <a:spcAft>
                <a:spcPts val="0"/>
              </a:spcAft>
              <a:buClr>
                <a:schemeClr val="dk1"/>
              </a:buClr>
              <a:buSzPts val="1100"/>
              <a:buFont typeface="Arial"/>
              <a:buNone/>
            </a:pPr>
            <a:r>
              <a:rPr lang="en-US" sz="1300">
                <a:latin typeface="Open Sans Light"/>
                <a:ea typeface="Open Sans Light"/>
                <a:cs typeface="Open Sans Light"/>
                <a:sym typeface="Open Sans Light"/>
              </a:rPr>
              <a:t>Join us at Bel Air Grill to celebrate our DKG &amp; Beta Pi Founders. We will have chapter awards, discuss plans for convention, give out t-shirts, and have our attendance drawing. Please plan to attend. Our state president and Area II director have been invited to attend.</a:t>
            </a:r>
            <a:endParaRPr sz="1300">
              <a:latin typeface="Open Sans Light"/>
              <a:ea typeface="Open Sans Light"/>
              <a:cs typeface="Open Sans Light"/>
              <a:sym typeface="Open Sans Light"/>
            </a:endParaRPr>
          </a:p>
          <a:p>
            <a:pPr indent="0" lvl="0" marL="0" marR="0" rtl="0" algn="l">
              <a:lnSpc>
                <a:spcPct val="133333"/>
              </a:lnSpc>
              <a:spcBef>
                <a:spcPts val="0"/>
              </a:spcBef>
              <a:spcAft>
                <a:spcPts val="0"/>
              </a:spcAft>
              <a:buClr>
                <a:schemeClr val="dk1"/>
              </a:buClr>
              <a:buSzPts val="1100"/>
              <a:buFont typeface="Arial"/>
              <a:buNone/>
            </a:pPr>
            <a:r>
              <a:t/>
            </a:r>
            <a:endParaRPr sz="1100">
              <a:solidFill>
                <a:schemeClr val="dk1"/>
              </a:solidFill>
              <a:latin typeface="Open Sans Light"/>
              <a:ea typeface="Open Sans Light"/>
              <a:cs typeface="Open Sans Light"/>
              <a:sym typeface="Open Sans Light"/>
            </a:endParaRPr>
          </a:p>
          <a:p>
            <a:pPr indent="0" lvl="0" marL="0" marR="0" rtl="0" algn="l">
              <a:lnSpc>
                <a:spcPct val="133333"/>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l">
              <a:lnSpc>
                <a:spcPct val="133333"/>
              </a:lnSpc>
              <a:spcBef>
                <a:spcPts val="0"/>
              </a:spcBef>
              <a:spcAft>
                <a:spcPts val="0"/>
              </a:spcAft>
              <a:buNone/>
            </a:pPr>
            <a:r>
              <a:t/>
            </a:r>
            <a:endParaRPr sz="1200">
              <a:solidFill>
                <a:schemeClr val="dk1"/>
              </a:solidFill>
              <a:latin typeface="Open Sans Light"/>
              <a:ea typeface="Open Sans Light"/>
              <a:cs typeface="Open Sans Light"/>
              <a:sym typeface="Open Sans Light"/>
            </a:endParaRPr>
          </a:p>
        </p:txBody>
      </p:sp>
      <p:sp>
        <p:nvSpPr>
          <p:cNvPr id="91" name="Google Shape;91;p13"/>
          <p:cNvSpPr/>
          <p:nvPr/>
        </p:nvSpPr>
        <p:spPr>
          <a:xfrm>
            <a:off x="1889696" y="6087989"/>
            <a:ext cx="1474077" cy="20092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889696" y="6087989"/>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txBox="1"/>
          <p:nvPr/>
        </p:nvSpPr>
        <p:spPr>
          <a:xfrm>
            <a:off x="1961888" y="6104904"/>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Beta Pi</a:t>
            </a:r>
            <a:endParaRPr sz="2000">
              <a:solidFill>
                <a:schemeClr val="lt1"/>
              </a:solidFill>
              <a:latin typeface="Pompiere"/>
              <a:ea typeface="Pompiere"/>
              <a:cs typeface="Pompiere"/>
              <a:sym typeface="Pompiere"/>
            </a:endParaRPr>
          </a:p>
        </p:txBody>
      </p:sp>
      <p:sp>
        <p:nvSpPr>
          <p:cNvPr id="94" name="Google Shape;94;p13"/>
          <p:cNvSpPr/>
          <p:nvPr/>
        </p:nvSpPr>
        <p:spPr>
          <a:xfrm>
            <a:off x="5204186" y="6081628"/>
            <a:ext cx="1474077" cy="20156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5206408" y="605991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txBox="1"/>
          <p:nvPr/>
        </p:nvSpPr>
        <p:spPr>
          <a:xfrm>
            <a:off x="5278600" y="607682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DKG</a:t>
            </a:r>
            <a:endParaRPr sz="2000">
              <a:solidFill>
                <a:schemeClr val="lt1"/>
              </a:solidFill>
              <a:latin typeface="Pompiere"/>
              <a:ea typeface="Pompiere"/>
              <a:cs typeface="Pompiere"/>
              <a:sym typeface="Pompiere"/>
            </a:endParaRPr>
          </a:p>
        </p:txBody>
      </p:sp>
      <p:sp>
        <p:nvSpPr>
          <p:cNvPr id="97" name="Google Shape;97;p13"/>
          <p:cNvSpPr/>
          <p:nvPr/>
        </p:nvSpPr>
        <p:spPr>
          <a:xfrm>
            <a:off x="3546941" y="6085284"/>
            <a:ext cx="1474077" cy="20119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3546047" y="608397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txBox="1"/>
          <p:nvPr/>
        </p:nvSpPr>
        <p:spPr>
          <a:xfrm>
            <a:off x="3618239" y="610088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TN State</a:t>
            </a:r>
            <a:endParaRPr sz="2000">
              <a:solidFill>
                <a:schemeClr val="lt1"/>
              </a:solidFill>
              <a:latin typeface="Pompiere"/>
              <a:ea typeface="Pompiere"/>
              <a:cs typeface="Pompiere"/>
              <a:sym typeface="Pompiere"/>
            </a:endParaRPr>
          </a:p>
        </p:txBody>
      </p:sp>
      <p:sp>
        <p:nvSpPr>
          <p:cNvPr id="100" name="Google Shape;100;p13"/>
          <p:cNvSpPr txBox="1"/>
          <p:nvPr/>
        </p:nvSpPr>
        <p:spPr>
          <a:xfrm>
            <a:off x="1889696" y="5582653"/>
            <a:ext cx="473720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Pompiere"/>
                <a:ea typeface="Pompiere"/>
                <a:cs typeface="Pompiere"/>
                <a:sym typeface="Pompiere"/>
              </a:rPr>
              <a:t>WHAT’S HAPPENING IN DKG</a:t>
            </a:r>
            <a:endParaRPr sz="2400">
              <a:solidFill>
                <a:schemeClr val="dk1"/>
              </a:solidFill>
              <a:latin typeface="Pompiere"/>
              <a:ea typeface="Pompiere"/>
              <a:cs typeface="Pompiere"/>
              <a:sym typeface="Pompiere"/>
            </a:endParaRPr>
          </a:p>
        </p:txBody>
      </p:sp>
      <p:sp>
        <p:nvSpPr>
          <p:cNvPr id="101" name="Google Shape;101;p13"/>
          <p:cNvSpPr txBox="1"/>
          <p:nvPr/>
        </p:nvSpPr>
        <p:spPr>
          <a:xfrm>
            <a:off x="2608950" y="8520600"/>
            <a:ext cx="3375600" cy="461700"/>
          </a:xfrm>
          <a:prstGeom prst="rect">
            <a:avLst/>
          </a:prstGeom>
          <a:solidFill>
            <a:srgbClr val="EA99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434343"/>
                </a:solidFill>
                <a:latin typeface="Pacifico"/>
                <a:ea typeface="Pacifico"/>
                <a:cs typeface="Pacifico"/>
                <a:sym typeface="Pacifico"/>
              </a:rPr>
              <a:t>“From the Heart”</a:t>
            </a:r>
            <a:endParaRPr sz="1800">
              <a:solidFill>
                <a:srgbClr val="434343"/>
              </a:solidFill>
              <a:latin typeface="Pacifico"/>
              <a:ea typeface="Pacifico"/>
              <a:cs typeface="Pacifico"/>
              <a:sym typeface="Pacifico"/>
            </a:endParaRPr>
          </a:p>
          <a:p>
            <a:pPr indent="0" lvl="0" marL="0" marR="0" rtl="0" algn="ctr">
              <a:spcBef>
                <a:spcPts val="0"/>
              </a:spcBef>
              <a:spcAft>
                <a:spcPts val="0"/>
              </a:spcAft>
              <a:buNone/>
            </a:pPr>
            <a:r>
              <a:t/>
            </a:r>
            <a:endParaRPr sz="1800">
              <a:solidFill>
                <a:srgbClr val="434343"/>
              </a:solidFill>
              <a:latin typeface="Pacifico"/>
              <a:ea typeface="Pacifico"/>
              <a:cs typeface="Pacifico"/>
              <a:sym typeface="Pacifico"/>
            </a:endParaRPr>
          </a:p>
        </p:txBody>
      </p:sp>
      <p:sp>
        <p:nvSpPr>
          <p:cNvPr id="102" name="Google Shape;102;p13"/>
          <p:cNvSpPr txBox="1"/>
          <p:nvPr/>
        </p:nvSpPr>
        <p:spPr>
          <a:xfrm>
            <a:off x="1889700" y="6440100"/>
            <a:ext cx="1422900" cy="1806300"/>
          </a:xfrm>
          <a:prstGeom prst="rect">
            <a:avLst/>
          </a:prstGeom>
          <a:noFill/>
          <a:ln>
            <a:noFill/>
          </a:ln>
        </p:spPr>
        <p:txBody>
          <a:bodyPr anchorCtr="0" anchor="t" bIns="45700" lIns="91425" spcFirstLastPara="1" rIns="91425" wrap="square" tIns="45700">
            <a:noAutofit/>
          </a:bodyPr>
          <a:lstStyle/>
          <a:p>
            <a:pPr indent="0" lvl="0" marL="0" marR="0" rtl="0" algn="ctr">
              <a:spcBef>
                <a:spcPts val="300"/>
              </a:spcBef>
              <a:spcAft>
                <a:spcPts val="0"/>
              </a:spcAft>
              <a:buNone/>
            </a:pPr>
            <a:r>
              <a:rPr b="1" lang="en-US" sz="1200">
                <a:solidFill>
                  <a:srgbClr val="FF0000"/>
                </a:solidFill>
                <a:latin typeface="Open Sans"/>
                <a:ea typeface="Open Sans"/>
                <a:cs typeface="Open Sans"/>
                <a:sym typeface="Open Sans"/>
              </a:rPr>
              <a:t>May Meeting</a:t>
            </a:r>
            <a:endParaRPr b="1" sz="1200">
              <a:solidFill>
                <a:srgbClr val="FF0000"/>
              </a:solidFill>
              <a:latin typeface="Open Sans"/>
              <a:ea typeface="Open Sans"/>
              <a:cs typeface="Open Sans"/>
              <a:sym typeface="Open Sans"/>
            </a:endParaRPr>
          </a:p>
          <a:p>
            <a:pPr indent="0" lvl="0" marL="0" marR="0" rtl="0" algn="l">
              <a:spcBef>
                <a:spcPts val="300"/>
              </a:spcBef>
              <a:spcAft>
                <a:spcPts val="0"/>
              </a:spcAft>
              <a:buNone/>
            </a:pPr>
            <a:r>
              <a:rPr lang="en-US" sz="1000">
                <a:latin typeface="Calibri"/>
                <a:ea typeface="Calibri"/>
                <a:cs typeface="Calibri"/>
                <a:sym typeface="Calibri"/>
              </a:rPr>
              <a:t>5/26: Founders Day Luncheon - Bel Air Grill - 12:00 pm</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6/1-3: State Convention, Sewanee</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ctr">
              <a:spcBef>
                <a:spcPts val="300"/>
              </a:spcBef>
              <a:spcAft>
                <a:spcPts val="0"/>
              </a:spcAft>
              <a:buNone/>
            </a:pPr>
            <a:r>
              <a:t/>
            </a:r>
            <a:endParaRPr sz="1200">
              <a:latin typeface="Open Sans Light"/>
              <a:ea typeface="Open Sans Light"/>
              <a:cs typeface="Open Sans Light"/>
              <a:sym typeface="Open Sans Light"/>
            </a:endParaRPr>
          </a:p>
        </p:txBody>
      </p:sp>
      <p:sp>
        <p:nvSpPr>
          <p:cNvPr id="103" name="Google Shape;103;p13"/>
          <p:cNvSpPr txBox="1"/>
          <p:nvPr/>
        </p:nvSpPr>
        <p:spPr>
          <a:xfrm>
            <a:off x="3469838" y="6440100"/>
            <a:ext cx="1630500" cy="15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6/1-3: State Convention, Sewanee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7/1: Dues paid to International</a:t>
            </a:r>
            <a:endParaRPr sz="1000">
              <a:solidFill>
                <a:schemeClr val="dk1"/>
              </a:solidFill>
              <a:latin typeface="Calibri"/>
              <a:ea typeface="Calibri"/>
              <a:cs typeface="Calibri"/>
              <a:sym typeface="Calibri"/>
            </a:endParaRPr>
          </a:p>
          <a:p>
            <a:pPr indent="0" lvl="0" marL="0" marR="0" rtl="0" algn="ctr">
              <a:spcBef>
                <a:spcPts val="300"/>
              </a:spcBef>
              <a:spcAft>
                <a:spcPts val="0"/>
              </a:spcAft>
              <a:buNone/>
            </a:pPr>
            <a:r>
              <a:rPr lang="en-US" sz="1000">
                <a:latin typeface="Calibri"/>
                <a:ea typeface="Calibri"/>
                <a:cs typeface="Calibri"/>
                <a:sym typeface="Calibri"/>
              </a:rPr>
              <a:t>TNSO Calendar </a:t>
            </a:r>
            <a:r>
              <a:rPr lang="en-US" sz="1000" u="sng">
                <a:solidFill>
                  <a:schemeClr val="hlink"/>
                </a:solidFill>
                <a:latin typeface="Calibri"/>
                <a:ea typeface="Calibri"/>
                <a:cs typeface="Calibri"/>
                <a:sym typeface="Calibri"/>
                <a:hlinkClick r:id="rId3"/>
              </a:rPr>
              <a:t>link</a:t>
            </a:r>
            <a:endParaRPr sz="1000">
              <a:latin typeface="Calibri"/>
              <a:ea typeface="Calibri"/>
              <a:cs typeface="Calibri"/>
              <a:sym typeface="Calibri"/>
            </a:endParaRPr>
          </a:p>
          <a:p>
            <a:pPr indent="0" lvl="0" marL="0" marR="0" rtl="0" algn="ctr">
              <a:spcBef>
                <a:spcPts val="300"/>
              </a:spcBef>
              <a:spcAft>
                <a:spcPts val="0"/>
              </a:spcAft>
              <a:buNone/>
            </a:pPr>
            <a:r>
              <a:rPr lang="en-US" sz="1000" u="sng">
                <a:solidFill>
                  <a:schemeClr val="hlink"/>
                </a:solidFill>
                <a:latin typeface="Calibri"/>
                <a:ea typeface="Calibri"/>
                <a:cs typeface="Calibri"/>
                <a:sym typeface="Calibri"/>
                <a:hlinkClick r:id="rId4"/>
              </a:rPr>
              <a:t>TNSO Google Calendar</a:t>
            </a:r>
            <a:endParaRPr sz="1000">
              <a:latin typeface="Calibri"/>
              <a:ea typeface="Calibri"/>
              <a:cs typeface="Calibri"/>
              <a:sym typeface="Calibri"/>
            </a:endParaRPr>
          </a:p>
        </p:txBody>
      </p:sp>
      <p:sp>
        <p:nvSpPr>
          <p:cNvPr id="104" name="Google Shape;104;p13"/>
          <p:cNvSpPr txBox="1"/>
          <p:nvPr/>
        </p:nvSpPr>
        <p:spPr>
          <a:xfrm>
            <a:off x="5147500" y="6505150"/>
            <a:ext cx="1474200" cy="15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July: International Conferences in Phoenix, Detroit, and Finland</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Register by June 1.</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TN Night will be in Arizona</a:t>
            </a:r>
            <a:endParaRPr sz="1000">
              <a:solidFill>
                <a:schemeClr val="dk1"/>
              </a:solidFill>
              <a:latin typeface="Calibri"/>
              <a:ea typeface="Calibri"/>
              <a:cs typeface="Calibri"/>
              <a:sym typeface="Calibri"/>
            </a:endParaRPr>
          </a:p>
        </p:txBody>
      </p:sp>
      <p:sp>
        <p:nvSpPr>
          <p:cNvPr id="105" name="Google Shape;105;p13"/>
          <p:cNvSpPr txBox="1"/>
          <p:nvPr/>
        </p:nvSpPr>
        <p:spPr>
          <a:xfrm>
            <a:off x="-36925" y="2658675"/>
            <a:ext cx="1772400" cy="405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As the teaching climate evolves (or devolves as it seems), the end of school during the month of May looks better and better each year. The end of the school year may bring feelings that your work is overlooked and underappreciated.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However, your Beta Pi sisters see your hard work, respect your years of dedication, and appreciate the self-sacrifice that being a teacher requires for today’s students.</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Enjoy your well-deserved summer break!</a:t>
            </a:r>
            <a:endParaRPr sz="1100">
              <a:solidFill>
                <a:schemeClr val="dk1"/>
              </a:solidFill>
              <a:latin typeface="Calibri"/>
              <a:ea typeface="Calibri"/>
              <a:cs typeface="Calibri"/>
              <a:sym typeface="Calibri"/>
            </a:endParaRPr>
          </a:p>
        </p:txBody>
      </p:sp>
      <p:sp>
        <p:nvSpPr>
          <p:cNvPr id="106" name="Google Shape;106;p13"/>
          <p:cNvSpPr txBox="1"/>
          <p:nvPr/>
        </p:nvSpPr>
        <p:spPr>
          <a:xfrm>
            <a:off x="65400" y="28225"/>
            <a:ext cx="55197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Pompiere"/>
                <a:ea typeface="Pompiere"/>
                <a:cs typeface="Pompiere"/>
                <a:sym typeface="Pompiere"/>
              </a:rPr>
              <a:t>DKG- Key Women Educators Impacting Education Worldwide</a:t>
            </a:r>
            <a:endParaRPr>
              <a:solidFill>
                <a:schemeClr val="lt1"/>
              </a:solidFill>
              <a:latin typeface="Pompiere"/>
              <a:ea typeface="Pompiere"/>
              <a:cs typeface="Pompiere"/>
              <a:sym typeface="Pompiere"/>
            </a:endParaRPr>
          </a:p>
        </p:txBody>
      </p:sp>
      <p:sp>
        <p:nvSpPr>
          <p:cNvPr id="107" name="Google Shape;107;p13"/>
          <p:cNvSpPr txBox="1"/>
          <p:nvPr/>
        </p:nvSpPr>
        <p:spPr>
          <a:xfrm>
            <a:off x="-1075" y="8183025"/>
            <a:ext cx="1707600" cy="1015800"/>
          </a:xfrm>
          <a:prstGeom prst="rect">
            <a:avLst/>
          </a:prstGeom>
          <a:solidFill>
            <a:srgbClr val="FFE599"/>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aveat"/>
                <a:ea typeface="Caveat"/>
                <a:cs typeface="Caveat"/>
                <a:sym typeface="Caveat"/>
              </a:rPr>
              <a:t>The Delta Kappa Society International promotes professional and personal growth of women educators and excellence in education.</a:t>
            </a:r>
            <a:endParaRPr b="1" sz="1200">
              <a:latin typeface="Caveat"/>
              <a:ea typeface="Caveat"/>
              <a:cs typeface="Caveat"/>
              <a:sym typeface="Caveat"/>
            </a:endParaRPr>
          </a:p>
        </p:txBody>
      </p:sp>
      <p:sp>
        <p:nvSpPr>
          <p:cNvPr id="108" name="Google Shape;108;p13"/>
          <p:cNvSpPr txBox="1"/>
          <p:nvPr/>
        </p:nvSpPr>
        <p:spPr>
          <a:xfrm>
            <a:off x="4333875" y="3360887"/>
            <a:ext cx="2419200" cy="2108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Font typeface="Arial"/>
              <a:buNone/>
            </a:pPr>
            <a:r>
              <a:t/>
            </a:r>
            <a:endParaRPr sz="1200">
              <a:solidFill>
                <a:schemeClr val="dk1"/>
              </a:solidFill>
              <a:latin typeface="Open Sans Light"/>
              <a:ea typeface="Open Sans Light"/>
              <a:cs typeface="Open Sans Light"/>
              <a:sym typeface="Open Sans Light"/>
            </a:endParaRPr>
          </a:p>
        </p:txBody>
      </p:sp>
      <p:sp>
        <p:nvSpPr>
          <p:cNvPr id="109" name="Google Shape;109;p13"/>
          <p:cNvSpPr txBox="1"/>
          <p:nvPr/>
        </p:nvSpPr>
        <p:spPr>
          <a:xfrm>
            <a:off x="4351575" y="2092150"/>
            <a:ext cx="2152500" cy="2479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Location: Bel Air Grill, 12:00</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Program: Founder’s Day</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Purpose: 5. To endow scholarships to aid outstanding educators in pursuing</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graduate study and to grant fellowships to non-member women educators</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Hostess: Sherrie</a:t>
            </a:r>
            <a:endParaRPr sz="1300">
              <a:latin typeface="Open Sans"/>
              <a:ea typeface="Open Sans"/>
              <a:cs typeface="Open Sans"/>
              <a:sym typeface="Open Sans"/>
            </a:endParaRPr>
          </a:p>
        </p:txBody>
      </p:sp>
      <p:pic>
        <p:nvPicPr>
          <p:cNvPr id="110" name="Google Shape;110;p13"/>
          <p:cNvPicPr preferRelativeResize="0"/>
          <p:nvPr/>
        </p:nvPicPr>
        <p:blipFill>
          <a:blip r:embed="rId5">
            <a:alphaModFix/>
          </a:blip>
          <a:stretch>
            <a:fillRect/>
          </a:stretch>
        </p:blipFill>
        <p:spPr>
          <a:xfrm>
            <a:off x="-1075" y="1455825"/>
            <a:ext cx="1707599" cy="325250"/>
          </a:xfrm>
          <a:prstGeom prst="rect">
            <a:avLst/>
          </a:prstGeom>
          <a:noFill/>
          <a:ln cap="flat" cmpd="sng" w="9525">
            <a:solidFill>
              <a:srgbClr val="EA9999"/>
            </a:solidFill>
            <a:prstDash val="solid"/>
            <a:round/>
            <a:headEnd len="sm" w="sm" type="none"/>
            <a:tailEnd len="sm" w="sm" type="none"/>
          </a:ln>
        </p:spPr>
      </p:pic>
      <p:sp>
        <p:nvSpPr>
          <p:cNvPr id="111" name="Google Shape;111;p13"/>
          <p:cNvSpPr txBox="1"/>
          <p:nvPr/>
        </p:nvSpPr>
        <p:spPr>
          <a:xfrm>
            <a:off x="57150" y="1914525"/>
            <a:ext cx="15717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latin typeface="Lobster"/>
                <a:ea typeface="Lobster"/>
                <a:cs typeface="Lobster"/>
                <a:sym typeface="Lobster"/>
              </a:rPr>
              <a:t>Letter from </a:t>
            </a:r>
            <a:endParaRPr sz="2100">
              <a:latin typeface="Lobster"/>
              <a:ea typeface="Lobster"/>
              <a:cs typeface="Lobster"/>
              <a:sym typeface="Lobster"/>
            </a:endParaRPr>
          </a:p>
          <a:p>
            <a:pPr indent="0" lvl="0" marL="0" rtl="0" algn="ctr">
              <a:spcBef>
                <a:spcPts val="0"/>
              </a:spcBef>
              <a:spcAft>
                <a:spcPts val="0"/>
              </a:spcAft>
              <a:buNone/>
            </a:pPr>
            <a:r>
              <a:rPr lang="en-US" sz="2100">
                <a:latin typeface="Lobster"/>
                <a:ea typeface="Lobster"/>
                <a:cs typeface="Lobster"/>
                <a:sym typeface="Lobster"/>
              </a:rPr>
              <a:t>Dr. Dawn</a:t>
            </a:r>
            <a:endParaRPr sz="2100">
              <a:latin typeface="Lobster"/>
              <a:ea typeface="Lobster"/>
              <a:cs typeface="Lobster"/>
              <a:sym typeface="Lobster"/>
            </a:endParaRPr>
          </a:p>
        </p:txBody>
      </p:sp>
      <p:sp>
        <p:nvSpPr>
          <p:cNvPr id="112" name="Google Shape;112;p13"/>
          <p:cNvSpPr txBox="1"/>
          <p:nvPr/>
        </p:nvSpPr>
        <p:spPr>
          <a:xfrm>
            <a:off x="784800" y="6556600"/>
            <a:ext cx="1104900" cy="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Dancing Script"/>
                <a:ea typeface="Dancing Script"/>
                <a:cs typeface="Dancing Script"/>
                <a:sym typeface="Dancing Script"/>
              </a:rPr>
              <a:t>-Dawn</a:t>
            </a:r>
            <a:endParaRPr>
              <a:latin typeface="Dancing Script"/>
              <a:ea typeface="Dancing Script"/>
              <a:cs typeface="Dancing Script"/>
              <a:sym typeface="Dancing Script"/>
            </a:endParaRPr>
          </a:p>
        </p:txBody>
      </p:sp>
      <p:sp>
        <p:nvSpPr>
          <p:cNvPr id="113" name="Google Shape;113;p13"/>
          <p:cNvSpPr txBox="1"/>
          <p:nvPr/>
        </p:nvSpPr>
        <p:spPr>
          <a:xfrm>
            <a:off x="4400550" y="4572000"/>
            <a:ext cx="2325900" cy="871200"/>
          </a:xfrm>
          <a:prstGeom prst="rect">
            <a:avLst/>
          </a:prstGeom>
          <a:noFill/>
          <a:ln cap="flat" cmpd="sng" w="2857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Check out all of the virtual events happening at the state level </a:t>
            </a:r>
            <a:r>
              <a:rPr lang="en-US" u="sng">
                <a:solidFill>
                  <a:schemeClr val="hlink"/>
                </a:solidFill>
                <a:latin typeface="Calibri"/>
                <a:ea typeface="Calibri"/>
                <a:cs typeface="Calibri"/>
                <a:sym typeface="Calibri"/>
                <a:hlinkClick r:id="rId6"/>
              </a:rPr>
              <a:t>here</a:t>
            </a:r>
            <a:r>
              <a:rPr lang="en-US">
                <a:latin typeface="Calibri"/>
                <a:ea typeface="Calibri"/>
                <a:cs typeface="Calibri"/>
                <a:sym typeface="Calibri"/>
              </a:rPr>
              <a:t>.</a:t>
            </a:r>
            <a:endParaRPr>
              <a:latin typeface="Calibri"/>
              <a:ea typeface="Calibri"/>
              <a:cs typeface="Calibri"/>
              <a:sym typeface="Calibri"/>
            </a:endParaRPr>
          </a:p>
        </p:txBody>
      </p:sp>
      <p:pic>
        <p:nvPicPr>
          <p:cNvPr id="114" name="Google Shape;114;p13"/>
          <p:cNvPicPr preferRelativeResize="0"/>
          <p:nvPr/>
        </p:nvPicPr>
        <p:blipFill>
          <a:blip r:embed="rId7">
            <a:alphaModFix/>
          </a:blip>
          <a:stretch>
            <a:fillRect/>
          </a:stretch>
        </p:blipFill>
        <p:spPr>
          <a:xfrm>
            <a:off x="290549" y="6906921"/>
            <a:ext cx="1104900" cy="1168491"/>
          </a:xfrm>
          <a:prstGeom prst="rect">
            <a:avLst/>
          </a:prstGeom>
          <a:noFill/>
          <a:ln cap="flat" cmpd="sng" w="19050">
            <a:solidFill>
              <a:srgbClr val="38761D"/>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nvSpPr>
        <p:spPr>
          <a:xfrm>
            <a:off x="55568" y="2915318"/>
            <a:ext cx="233032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Light"/>
              <a:ea typeface="Open Sans Light"/>
              <a:cs typeface="Open Sans Light"/>
              <a:sym typeface="Open Sans Light"/>
            </a:endParaRPr>
          </a:p>
        </p:txBody>
      </p:sp>
      <p:grpSp>
        <p:nvGrpSpPr>
          <p:cNvPr id="120" name="Google Shape;120;p14"/>
          <p:cNvGrpSpPr/>
          <p:nvPr/>
        </p:nvGrpSpPr>
        <p:grpSpPr>
          <a:xfrm>
            <a:off x="-86950" y="229805"/>
            <a:ext cx="2615400" cy="2582288"/>
            <a:chOff x="3829863" y="1563922"/>
            <a:chExt cx="2615400" cy="2582288"/>
          </a:xfrm>
        </p:grpSpPr>
        <p:sp>
          <p:nvSpPr>
            <p:cNvPr id="121" name="Google Shape;121;p14"/>
            <p:cNvSpPr/>
            <p:nvPr/>
          </p:nvSpPr>
          <p:spPr>
            <a:xfrm>
              <a:off x="3956181" y="1563922"/>
              <a:ext cx="2362732" cy="2582288"/>
            </a:xfrm>
            <a:prstGeom prst="ellipse">
              <a:avLst/>
            </a:prstGeom>
            <a:gradFill>
              <a:gsLst>
                <a:gs pos="0">
                  <a:srgbClr val="F5D0D0"/>
                </a:gs>
                <a:gs pos="100000">
                  <a:srgbClr val="D9686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txBox="1"/>
            <p:nvPr/>
          </p:nvSpPr>
          <p:spPr>
            <a:xfrm>
              <a:off x="3829863" y="2179819"/>
              <a:ext cx="2615400" cy="15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DKG: </a:t>
              </a:r>
              <a:r>
                <a:rPr lang="en-US" sz="1600" u="sng">
                  <a:solidFill>
                    <a:schemeClr val="hlink"/>
                  </a:solidFill>
                  <a:latin typeface="Calibri"/>
                  <a:ea typeface="Calibri"/>
                  <a:cs typeface="Calibri"/>
                  <a:sym typeface="Calibri"/>
                  <a:hlinkClick r:id="rId3"/>
                </a:rPr>
                <a:t>www.dkg.org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TNSO: </a:t>
              </a:r>
              <a:r>
                <a:rPr lang="en-US" sz="1600" u="sng">
                  <a:solidFill>
                    <a:schemeClr val="hlink"/>
                  </a:solidFill>
                  <a:latin typeface="Calibri"/>
                  <a:ea typeface="Calibri"/>
                  <a:cs typeface="Calibri"/>
                  <a:sym typeface="Calibri"/>
                  <a:hlinkClick r:id="rId4"/>
                </a:rPr>
                <a:t>www.tndkg.org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Beta Pi:</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www.xibetapi.weebly.com</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23" name="Google Shape;123;p14"/>
            <p:cNvSpPr txBox="1"/>
            <p:nvPr/>
          </p:nvSpPr>
          <p:spPr>
            <a:xfrm>
              <a:off x="3984938" y="1794092"/>
              <a:ext cx="2362800" cy="691200"/>
            </a:xfrm>
            <a:prstGeom prst="rect">
              <a:avLst/>
            </a:prstGeom>
            <a:noFill/>
            <a:ln>
              <a:noFill/>
            </a:ln>
          </p:spPr>
          <p:txBody>
            <a:bodyPr anchorCtr="0" anchor="t" bIns="45700" lIns="91425" spcFirstLastPara="1" rIns="91425" wrap="square" tIns="45700">
              <a:noAutofit/>
            </a:bodyPr>
            <a:lstStyle/>
            <a:p>
              <a:pPr indent="0" lvl="0" marL="0" marR="0" rtl="0" algn="ctr">
                <a:lnSpc>
                  <a:spcPct val="92592"/>
                </a:lnSpc>
                <a:spcBef>
                  <a:spcPts val="0"/>
                </a:spcBef>
                <a:spcAft>
                  <a:spcPts val="0"/>
                </a:spcAft>
                <a:buNone/>
              </a:pPr>
              <a:r>
                <a:rPr b="1" lang="en-US" sz="1800">
                  <a:solidFill>
                    <a:schemeClr val="dk1"/>
                  </a:solidFill>
                  <a:latin typeface="Calibri"/>
                  <a:ea typeface="Calibri"/>
                  <a:cs typeface="Calibri"/>
                  <a:sym typeface="Calibri"/>
                </a:rPr>
                <a:t>Society Websites</a:t>
              </a:r>
              <a:endParaRPr b="1" sz="1800">
                <a:solidFill>
                  <a:schemeClr val="dk1"/>
                </a:solidFill>
                <a:latin typeface="Calibri"/>
                <a:ea typeface="Calibri"/>
                <a:cs typeface="Calibri"/>
                <a:sym typeface="Calibri"/>
              </a:endParaRPr>
            </a:p>
          </p:txBody>
        </p:sp>
      </p:grpSp>
      <p:sp>
        <p:nvSpPr>
          <p:cNvPr id="124" name="Google Shape;124;p14"/>
          <p:cNvSpPr txBox="1"/>
          <p:nvPr/>
        </p:nvSpPr>
        <p:spPr>
          <a:xfrm>
            <a:off x="2528450" y="757825"/>
            <a:ext cx="2035500" cy="224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p:txBody>
      </p:sp>
      <p:sp>
        <p:nvSpPr>
          <p:cNvPr id="125" name="Google Shape;125;p14"/>
          <p:cNvSpPr txBox="1"/>
          <p:nvPr/>
        </p:nvSpPr>
        <p:spPr>
          <a:xfrm>
            <a:off x="-155850" y="5897350"/>
            <a:ext cx="3048000" cy="68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matic SC"/>
                <a:ea typeface="Amatic SC"/>
                <a:cs typeface="Amatic SC"/>
                <a:sym typeface="Amatic SC"/>
              </a:rPr>
              <a:t>Educational/Legislative</a:t>
            </a:r>
            <a:endParaRPr b="1" sz="1600">
              <a:solidFill>
                <a:schemeClr val="dk1"/>
              </a:solidFill>
              <a:latin typeface="Amatic SC"/>
              <a:ea typeface="Amatic SC"/>
              <a:cs typeface="Amatic SC"/>
              <a:sym typeface="Amatic SC"/>
            </a:endParaRPr>
          </a:p>
          <a:p>
            <a:pPr indent="0" lvl="0" marL="0" marR="0" rtl="0" algn="ctr">
              <a:spcBef>
                <a:spcPts val="0"/>
              </a:spcBef>
              <a:spcAft>
                <a:spcPts val="0"/>
              </a:spcAft>
              <a:buNone/>
            </a:pPr>
            <a:r>
              <a:rPr b="1" lang="en-US" sz="1600">
                <a:solidFill>
                  <a:schemeClr val="dk1"/>
                </a:solidFill>
                <a:latin typeface="Amatic SC"/>
                <a:ea typeface="Amatic SC"/>
                <a:cs typeface="Amatic SC"/>
                <a:sym typeface="Amatic SC"/>
              </a:rPr>
              <a:t> </a:t>
            </a:r>
            <a:r>
              <a:rPr b="1" lang="en-US" sz="1000">
                <a:solidFill>
                  <a:schemeClr val="dk1"/>
                </a:solidFill>
                <a:latin typeface="Amatic SC"/>
                <a:ea typeface="Amatic SC"/>
                <a:cs typeface="Amatic SC"/>
                <a:sym typeface="Amatic SC"/>
              </a:rPr>
              <a:t> </a:t>
            </a:r>
            <a:r>
              <a:rPr b="1" lang="en-US" sz="1600">
                <a:solidFill>
                  <a:schemeClr val="dk1"/>
                </a:solidFill>
                <a:latin typeface="Amatic SC"/>
                <a:ea typeface="Amatic SC"/>
                <a:cs typeface="Amatic SC"/>
                <a:sym typeface="Amatic SC"/>
              </a:rPr>
              <a:t>Update in Tennessee</a:t>
            </a:r>
            <a:endParaRPr b="1" sz="1600">
              <a:solidFill>
                <a:schemeClr val="dk1"/>
              </a:solidFill>
              <a:latin typeface="Amatic SC"/>
              <a:ea typeface="Amatic SC"/>
              <a:cs typeface="Amatic SC"/>
              <a:sym typeface="Amatic SC"/>
            </a:endParaRPr>
          </a:p>
          <a:p>
            <a:pPr indent="0" lvl="0" marL="0" marR="0" rtl="0" algn="ctr">
              <a:spcBef>
                <a:spcPts val="0"/>
              </a:spcBef>
              <a:spcAft>
                <a:spcPts val="0"/>
              </a:spcAft>
              <a:buNone/>
            </a:pPr>
            <a:r>
              <a:t/>
            </a:r>
            <a:endParaRPr b="1" sz="1800">
              <a:solidFill>
                <a:schemeClr val="dk1"/>
              </a:solidFill>
              <a:latin typeface="Amatic SC"/>
              <a:ea typeface="Amatic SC"/>
              <a:cs typeface="Amatic SC"/>
              <a:sym typeface="Amatic SC"/>
            </a:endParaRPr>
          </a:p>
        </p:txBody>
      </p:sp>
      <p:sp>
        <p:nvSpPr>
          <p:cNvPr id="126" name="Google Shape;126;p14"/>
          <p:cNvSpPr txBox="1"/>
          <p:nvPr/>
        </p:nvSpPr>
        <p:spPr>
          <a:xfrm>
            <a:off x="129825" y="6362700"/>
            <a:ext cx="3048000" cy="266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700">
                <a:solidFill>
                  <a:srgbClr val="1B365D"/>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Gov. Lee Announces Key Leadership Transition at TN Department of Education</a:t>
            </a:r>
            <a:endParaRPr sz="1700">
              <a:solidFill>
                <a:srgbClr val="1B365D"/>
              </a:solidFill>
              <a:highlight>
                <a:srgbClr val="FFFFFF"/>
              </a:highlight>
              <a:latin typeface="Times New Roman"/>
              <a:ea typeface="Times New Roman"/>
              <a:cs typeface="Times New Roman"/>
              <a:sym typeface="Times New Roman"/>
            </a:endParaRPr>
          </a:p>
          <a:p>
            <a:pPr indent="0" lvl="0" marL="0" marR="25400" rtl="0" algn="l">
              <a:lnSpc>
                <a:spcPct val="115000"/>
              </a:lnSpc>
              <a:spcBef>
                <a:spcPts val="0"/>
              </a:spcBef>
              <a:spcAft>
                <a:spcPts val="0"/>
              </a:spcAft>
              <a:buClr>
                <a:schemeClr val="dk1"/>
              </a:buClr>
              <a:buSzPts val="1100"/>
              <a:buFont typeface="Arial"/>
              <a:buNone/>
            </a:pPr>
            <a:r>
              <a:rPr lang="en-US" sz="1000">
                <a:solidFill>
                  <a:srgbClr val="AAAAAA"/>
                </a:solidFill>
                <a:highlight>
                  <a:srgbClr val="FFFFFF"/>
                </a:highlight>
                <a:latin typeface="Open Sans"/>
                <a:ea typeface="Open Sans"/>
                <a:cs typeface="Open Sans"/>
                <a:sym typeface="Open Sans"/>
              </a:rPr>
              <a:t>Monday, May 01, 2023 | </a:t>
            </a:r>
            <a:r>
              <a:rPr lang="en-US" sz="850">
                <a:solidFill>
                  <a:srgbClr val="AAAAAA"/>
                </a:solidFill>
                <a:highlight>
                  <a:srgbClr val="FFFFFF"/>
                </a:highlight>
                <a:latin typeface="Open Sans"/>
                <a:ea typeface="Open Sans"/>
                <a:cs typeface="Open Sans"/>
                <a:sym typeface="Open Sans"/>
              </a:rPr>
              <a:t>03:00pm</a:t>
            </a:r>
            <a:endParaRPr sz="850">
              <a:solidFill>
                <a:srgbClr val="AAAAAA"/>
              </a:solidFill>
              <a:highlight>
                <a:srgbClr val="FFFFFF"/>
              </a:highlight>
              <a:latin typeface="Open Sans"/>
              <a:ea typeface="Open Sans"/>
              <a:cs typeface="Open Sans"/>
              <a:sym typeface="Open Sans"/>
            </a:endParaRPr>
          </a:p>
          <a:p>
            <a:pPr indent="0" lvl="0" marL="0" rtl="0" algn="l">
              <a:lnSpc>
                <a:spcPct val="115000"/>
              </a:lnSpc>
              <a:spcBef>
                <a:spcPts val="400"/>
              </a:spcBef>
              <a:spcAft>
                <a:spcPts val="0"/>
              </a:spcAft>
              <a:buNone/>
            </a:pPr>
            <a:r>
              <a:rPr lang="en-US" sz="1000">
                <a:solidFill>
                  <a:srgbClr val="131E29"/>
                </a:solidFill>
                <a:highlight>
                  <a:srgbClr val="FFFFFF"/>
                </a:highlight>
                <a:latin typeface="Open Sans"/>
                <a:ea typeface="Open Sans"/>
                <a:cs typeface="Open Sans"/>
                <a:sym typeface="Open Sans"/>
              </a:rPr>
              <a:t>NASHVILLE, Tenn. – Today, Tennessee Governor Bill Lee announced the appointment of Lizzette Gonzalez Reynolds as commissioner for the Tennessee Department of Education (TDOE), effective July 1. Reynolds will succeed Dr. Penny Schwinn, who will step down at the end of the school year after more than four years of service to Tennesseans.</a:t>
            </a:r>
            <a:endParaRPr sz="1000">
              <a:solidFill>
                <a:srgbClr val="131E29"/>
              </a:solidFill>
              <a:highlight>
                <a:srgbClr val="FFFFFF"/>
              </a:highlight>
              <a:latin typeface="Open Sans"/>
              <a:ea typeface="Open Sans"/>
              <a:cs typeface="Open Sans"/>
              <a:sym typeface="Open Sans"/>
            </a:endParaRPr>
          </a:p>
          <a:p>
            <a:pPr indent="0" lvl="0" marL="0" rtl="0" algn="l">
              <a:lnSpc>
                <a:spcPct val="115000"/>
              </a:lnSpc>
              <a:spcBef>
                <a:spcPts val="400"/>
              </a:spcBef>
              <a:spcAft>
                <a:spcPts val="0"/>
              </a:spcAft>
              <a:buClr>
                <a:schemeClr val="dk1"/>
              </a:buClr>
              <a:buSzPts val="1100"/>
              <a:buFont typeface="Arial"/>
              <a:buNone/>
            </a:pPr>
            <a:r>
              <a:rPr lang="en-US" sz="1000" u="sng">
                <a:solidFill>
                  <a:schemeClr val="hlink"/>
                </a:solidFill>
                <a:highlight>
                  <a:srgbClr val="FFFFFF"/>
                </a:highlight>
                <a:latin typeface="Open Sans"/>
                <a:ea typeface="Open Sans"/>
                <a:cs typeface="Open Sans"/>
                <a:sym typeface="Open Sans"/>
                <a:hlinkClick r:id="rId7"/>
              </a:rPr>
              <a:t>Read Full Story</a:t>
            </a:r>
            <a:endParaRPr sz="1000">
              <a:solidFill>
                <a:srgbClr val="131E29"/>
              </a:solidFill>
              <a:highlight>
                <a:srgbClr val="FFFFFF"/>
              </a:highlight>
              <a:latin typeface="Open Sans"/>
              <a:ea typeface="Open Sans"/>
              <a:cs typeface="Open Sans"/>
              <a:sym typeface="Open Sans"/>
            </a:endParaRPr>
          </a:p>
        </p:txBody>
      </p:sp>
      <p:sp>
        <p:nvSpPr>
          <p:cNvPr id="127" name="Google Shape;127;p14"/>
          <p:cNvSpPr/>
          <p:nvPr/>
        </p:nvSpPr>
        <p:spPr>
          <a:xfrm>
            <a:off x="3320003" y="7259216"/>
            <a:ext cx="3268500" cy="1509000"/>
          </a:xfrm>
          <a:prstGeom prst="ellipse">
            <a:avLst/>
          </a:prstGeom>
          <a:gradFill>
            <a:gsLst>
              <a:gs pos="0">
                <a:srgbClr val="FFF6DB"/>
              </a:gs>
              <a:gs pos="100000">
                <a:srgbClr val="FAD25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txBox="1"/>
          <p:nvPr/>
        </p:nvSpPr>
        <p:spPr>
          <a:xfrm>
            <a:off x="4004600" y="7329650"/>
            <a:ext cx="1899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Pompiere"/>
                <a:ea typeface="Pompiere"/>
                <a:cs typeface="Pompiere"/>
                <a:sym typeface="Pompiere"/>
              </a:rPr>
              <a:t>Beta Pi Birthdays</a:t>
            </a:r>
            <a:endParaRPr b="1" sz="1800">
              <a:solidFill>
                <a:srgbClr val="FF0000"/>
              </a:solidFill>
              <a:latin typeface="Pompiere"/>
              <a:ea typeface="Pompiere"/>
              <a:cs typeface="Pompiere"/>
              <a:sym typeface="Pompiere"/>
            </a:endParaRPr>
          </a:p>
        </p:txBody>
      </p:sp>
      <p:sp>
        <p:nvSpPr>
          <p:cNvPr id="129" name="Google Shape;129;p14"/>
          <p:cNvSpPr txBox="1"/>
          <p:nvPr/>
        </p:nvSpPr>
        <p:spPr>
          <a:xfrm>
            <a:off x="3430250" y="6961175"/>
            <a:ext cx="3048000" cy="162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Susan Boliner,5/25;  Linda Baxter, 6/1</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Sherrie Collins, 6/18;  Bonnie Swain, 6/28</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Jennifer Smith, 7/10; Kim Malone, 7/15</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Donna Campbell, 7/16</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p:txBody>
      </p:sp>
      <p:pic>
        <p:nvPicPr>
          <p:cNvPr id="130" name="Google Shape;130;p14"/>
          <p:cNvPicPr preferRelativeResize="0"/>
          <p:nvPr/>
        </p:nvPicPr>
        <p:blipFill>
          <a:blip r:embed="rId8">
            <a:alphaModFix/>
          </a:blip>
          <a:stretch>
            <a:fillRect/>
          </a:stretch>
        </p:blipFill>
        <p:spPr>
          <a:xfrm rot="10800000">
            <a:off x="129823" y="1811526"/>
            <a:ext cx="2271877" cy="857499"/>
          </a:xfrm>
          <a:prstGeom prst="rect">
            <a:avLst/>
          </a:prstGeom>
          <a:noFill/>
          <a:ln>
            <a:noFill/>
          </a:ln>
        </p:spPr>
      </p:pic>
      <p:sp>
        <p:nvSpPr>
          <p:cNvPr id="131" name="Google Shape;131;p14"/>
          <p:cNvSpPr txBox="1"/>
          <p:nvPr/>
        </p:nvSpPr>
        <p:spPr>
          <a:xfrm>
            <a:off x="2459450" y="2223425"/>
            <a:ext cx="4308000" cy="24345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May 26</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Hostess: Sherrie</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Location: Bel Air, Halls @12:00</a:t>
            </a:r>
            <a:endParaRPr sz="1100">
              <a:solidFill>
                <a:schemeClr val="dk1"/>
              </a:solidFill>
            </a:endParaRPr>
          </a:p>
          <a:p>
            <a:pPr indent="0" lvl="0" marL="0" rtl="0" algn="l">
              <a:lnSpc>
                <a:spcPct val="115000"/>
              </a:lnSpc>
              <a:spcBef>
                <a:spcPts val="0"/>
              </a:spcBef>
              <a:spcAft>
                <a:spcPts val="0"/>
              </a:spcAft>
              <a:buNone/>
            </a:pPr>
            <a:r>
              <a:rPr b="1" lang="en-US" sz="1100">
                <a:solidFill>
                  <a:schemeClr val="dk1"/>
                </a:solidFill>
              </a:rPr>
              <a:t>Dues need to be paid at this meeting.</a:t>
            </a:r>
            <a:endParaRPr b="1"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pic>
        <p:nvPicPr>
          <p:cNvPr id="132" name="Google Shape;132;p14"/>
          <p:cNvPicPr preferRelativeResize="0"/>
          <p:nvPr/>
        </p:nvPicPr>
        <p:blipFill>
          <a:blip r:embed="rId9">
            <a:alphaModFix/>
          </a:blip>
          <a:stretch>
            <a:fillRect/>
          </a:stretch>
        </p:blipFill>
        <p:spPr>
          <a:xfrm>
            <a:off x="6240925" y="7678045"/>
            <a:ext cx="408974" cy="594033"/>
          </a:xfrm>
          <a:prstGeom prst="rect">
            <a:avLst/>
          </a:prstGeom>
          <a:noFill/>
          <a:ln>
            <a:noFill/>
          </a:ln>
        </p:spPr>
      </p:pic>
      <p:sp>
        <p:nvSpPr>
          <p:cNvPr id="133" name="Google Shape;133;p14"/>
          <p:cNvSpPr txBox="1"/>
          <p:nvPr/>
        </p:nvSpPr>
        <p:spPr>
          <a:xfrm>
            <a:off x="164913" y="4233038"/>
            <a:ext cx="2201700" cy="16233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Playfair Display"/>
                <a:ea typeface="Playfair Display"/>
                <a:cs typeface="Playfair Display"/>
                <a:sym typeface="Playfair Display"/>
              </a:rPr>
              <a:t>Attendance Drawing</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We will draw for our attendance prize at this meeting. (Two silver DKG bracelets)</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Must be present to win.</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Good Luck!!</a:t>
            </a:r>
            <a:endParaRPr sz="1200">
              <a:latin typeface="Playfair Display"/>
              <a:ea typeface="Playfair Display"/>
              <a:cs typeface="Playfair Display"/>
              <a:sym typeface="Playfair Display"/>
            </a:endParaRPr>
          </a:p>
          <a:p>
            <a:pPr indent="0" lvl="0" marL="0" rtl="0" algn="ctr">
              <a:spcBef>
                <a:spcPts val="0"/>
              </a:spcBef>
              <a:spcAft>
                <a:spcPts val="0"/>
              </a:spcAft>
              <a:buNone/>
            </a:pPr>
            <a:r>
              <a:t/>
            </a:r>
            <a:endParaRPr sz="1200">
              <a:latin typeface="Caveat"/>
              <a:ea typeface="Caveat"/>
              <a:cs typeface="Caveat"/>
              <a:sym typeface="Caveat"/>
            </a:endParaRPr>
          </a:p>
        </p:txBody>
      </p:sp>
      <p:sp>
        <p:nvSpPr>
          <p:cNvPr id="134" name="Google Shape;134;p14"/>
          <p:cNvSpPr/>
          <p:nvPr/>
        </p:nvSpPr>
        <p:spPr>
          <a:xfrm>
            <a:off x="3429000" y="6316550"/>
            <a:ext cx="3168900" cy="813600"/>
          </a:xfrm>
          <a:prstGeom prst="ribbon2">
            <a:avLst>
              <a:gd fmla="val 16667" name="adj1"/>
              <a:gd fmla="val 50000" name="adj2"/>
            </a:avLst>
          </a:prstGeom>
          <a:solidFill>
            <a:srgbClr val="EA99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Beta Pi </a:t>
            </a:r>
            <a:r>
              <a:rPr b="1" lang="en-US" sz="1600">
                <a:latin typeface="Mountains of Christmas"/>
                <a:ea typeface="Mountains of Christmas"/>
                <a:cs typeface="Mountains of Christmas"/>
                <a:sym typeface="Mountains of Christmas"/>
              </a:rPr>
              <a:t>Dues</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Active - $85 </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Reserve - $58</a:t>
            </a:r>
            <a:endParaRPr b="1" sz="1600">
              <a:latin typeface="Mountains of Christmas"/>
              <a:ea typeface="Mountains of Christmas"/>
              <a:cs typeface="Mountains of Christmas"/>
              <a:sym typeface="Mountains of Christmas"/>
            </a:endParaRPr>
          </a:p>
        </p:txBody>
      </p:sp>
      <p:sp>
        <p:nvSpPr>
          <p:cNvPr id="135" name="Google Shape;135;p14"/>
          <p:cNvSpPr txBox="1"/>
          <p:nvPr/>
        </p:nvSpPr>
        <p:spPr>
          <a:xfrm>
            <a:off x="285650" y="3006600"/>
            <a:ext cx="1743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DKG on Social Media</a:t>
            </a:r>
            <a:endParaRPr b="1" sz="1800">
              <a:solidFill>
                <a:srgbClr val="FF0000"/>
              </a:solidFill>
              <a:latin typeface="Pompiere"/>
              <a:ea typeface="Pompiere"/>
              <a:cs typeface="Pompiere"/>
              <a:sym typeface="Pompiere"/>
            </a:endParaRPr>
          </a:p>
          <a:p>
            <a:pPr indent="0" lvl="0" marL="0" rtl="0" algn="l">
              <a:spcBef>
                <a:spcPts val="0"/>
              </a:spcBef>
              <a:spcAft>
                <a:spcPts val="0"/>
              </a:spcAft>
              <a:buNone/>
            </a:pPr>
            <a:r>
              <a:t/>
            </a:r>
            <a:endParaRPr/>
          </a:p>
        </p:txBody>
      </p:sp>
      <p:pic>
        <p:nvPicPr>
          <p:cNvPr id="136" name="Google Shape;136;p14">
            <a:hlinkClick r:id="rId10"/>
          </p:cNvPr>
          <p:cNvPicPr preferRelativeResize="0"/>
          <p:nvPr/>
        </p:nvPicPr>
        <p:blipFill>
          <a:blip r:embed="rId11">
            <a:alphaModFix/>
          </a:blip>
          <a:stretch>
            <a:fillRect/>
          </a:stretch>
        </p:blipFill>
        <p:spPr>
          <a:xfrm>
            <a:off x="474950" y="3469400"/>
            <a:ext cx="408975" cy="408975"/>
          </a:xfrm>
          <a:prstGeom prst="rect">
            <a:avLst/>
          </a:prstGeom>
          <a:noFill/>
          <a:ln>
            <a:noFill/>
          </a:ln>
        </p:spPr>
      </p:pic>
      <p:pic>
        <p:nvPicPr>
          <p:cNvPr id="137" name="Google Shape;137;p14">
            <a:hlinkClick r:id="rId12"/>
          </p:cNvPr>
          <p:cNvPicPr preferRelativeResize="0"/>
          <p:nvPr/>
        </p:nvPicPr>
        <p:blipFill>
          <a:blip r:embed="rId11">
            <a:alphaModFix/>
          </a:blip>
          <a:stretch>
            <a:fillRect/>
          </a:stretch>
        </p:blipFill>
        <p:spPr>
          <a:xfrm>
            <a:off x="1320713" y="3469400"/>
            <a:ext cx="408975" cy="408975"/>
          </a:xfrm>
          <a:prstGeom prst="rect">
            <a:avLst/>
          </a:prstGeom>
          <a:noFill/>
          <a:ln>
            <a:noFill/>
          </a:ln>
        </p:spPr>
      </p:pic>
      <p:sp>
        <p:nvSpPr>
          <p:cNvPr id="138" name="Google Shape;138;p14"/>
          <p:cNvSpPr txBox="1"/>
          <p:nvPr/>
        </p:nvSpPr>
        <p:spPr>
          <a:xfrm>
            <a:off x="350400" y="3841263"/>
            <a:ext cx="20355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Xi State	DKG</a:t>
            </a:r>
            <a:endParaRPr/>
          </a:p>
        </p:txBody>
      </p:sp>
      <p:sp>
        <p:nvSpPr>
          <p:cNvPr id="139" name="Google Shape;139;p14"/>
          <p:cNvSpPr txBox="1"/>
          <p:nvPr/>
        </p:nvSpPr>
        <p:spPr>
          <a:xfrm>
            <a:off x="2459450" y="208600"/>
            <a:ext cx="4138500" cy="2019000"/>
          </a:xfrm>
          <a:prstGeom prst="rect">
            <a:avLst/>
          </a:prstGeom>
          <a:noFill/>
          <a:ln>
            <a:noFill/>
          </a:ln>
        </p:spPr>
        <p:txBody>
          <a:bodyPr anchorCtr="0" anchor="t"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1500">
                <a:solidFill>
                  <a:srgbClr val="FF0000"/>
                </a:solidFill>
              </a:rPr>
              <a:t>Chapter Member</a:t>
            </a:r>
            <a:r>
              <a:rPr b="1" lang="en-US" sz="1500">
                <a:solidFill>
                  <a:srgbClr val="FF0000"/>
                </a:solidFill>
              </a:rPr>
              <a:t> Spotlight</a:t>
            </a:r>
            <a:endParaRPr b="1" sz="1500">
              <a:solidFill>
                <a:srgbClr val="FF0000"/>
              </a:solidFill>
            </a:endParaRPr>
          </a:p>
          <a:p>
            <a:pPr indent="457200" lvl="0" marL="0" rtl="0" algn="l">
              <a:spcBef>
                <a:spcPts val="0"/>
              </a:spcBef>
              <a:spcAft>
                <a:spcPts val="0"/>
              </a:spcAft>
              <a:buClr>
                <a:schemeClr val="dk1"/>
              </a:buClr>
              <a:buSzPts val="1100"/>
              <a:buFont typeface="Arial"/>
              <a:buNone/>
            </a:pPr>
            <a:r>
              <a:rPr lang="en-US"/>
              <a:t>Dawn has received her degree and graduated from LMU! Congratulations!!</a:t>
            </a:r>
            <a:endParaRPr/>
          </a:p>
          <a:p>
            <a:pPr indent="457200" lvl="0" marL="0" rtl="0" algn="l">
              <a:spcBef>
                <a:spcPts val="0"/>
              </a:spcBef>
              <a:spcAft>
                <a:spcPts val="0"/>
              </a:spcAft>
              <a:buClr>
                <a:schemeClr val="dk1"/>
              </a:buClr>
              <a:buSzPts val="1100"/>
              <a:buFont typeface="Arial"/>
              <a:buNone/>
            </a:pPr>
            <a:r>
              <a:rPr lang="en-US"/>
              <a:t>Lana is working on an endorsement for Computer Science to teach a new class next year.</a:t>
            </a:r>
            <a:endParaRPr/>
          </a:p>
          <a:p>
            <a:pPr indent="457200" lvl="0" marL="0" rtl="0" algn="l">
              <a:spcBef>
                <a:spcPts val="0"/>
              </a:spcBef>
              <a:spcAft>
                <a:spcPts val="0"/>
              </a:spcAft>
              <a:buClr>
                <a:schemeClr val="dk1"/>
              </a:buClr>
              <a:buSzPts val="1100"/>
              <a:buFont typeface="Arial"/>
              <a:buNone/>
            </a:pPr>
            <a:r>
              <a:rPr lang="en-US"/>
              <a:t>Pam and her grandson will be taking part in the Lighthouse Retreat (for families dealing with childhood cancer) again this year. </a:t>
            </a:r>
            <a:endParaRPr/>
          </a:p>
        </p:txBody>
      </p:sp>
      <p:sp>
        <p:nvSpPr>
          <p:cNvPr id="140" name="Google Shape;140;p14"/>
          <p:cNvSpPr txBox="1"/>
          <p:nvPr/>
        </p:nvSpPr>
        <p:spPr>
          <a:xfrm>
            <a:off x="3279200" y="2223425"/>
            <a:ext cx="26685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Beta Pi Meetings</a:t>
            </a:r>
            <a:endParaRPr b="1" sz="1800">
              <a:solidFill>
                <a:srgbClr val="FF0000"/>
              </a:solidFill>
              <a:latin typeface="Pompiere"/>
              <a:ea typeface="Pompiere"/>
              <a:cs typeface="Pompiere"/>
              <a:sym typeface="Pompiere"/>
            </a:endParaRPr>
          </a:p>
        </p:txBody>
      </p:sp>
      <p:sp>
        <p:nvSpPr>
          <p:cNvPr id="141" name="Google Shape;141;p14"/>
          <p:cNvSpPr txBox="1"/>
          <p:nvPr/>
        </p:nvSpPr>
        <p:spPr>
          <a:xfrm>
            <a:off x="2528450" y="4748488"/>
            <a:ext cx="43632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TNSO Convention</a:t>
            </a:r>
            <a:endParaRPr b="1">
              <a:solidFill>
                <a:srgbClr val="FF0000"/>
              </a:solidFill>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State Convention is at the end of this month! We will be staying at The Bicycle House. Our International guest this year is our own Nita Scott. We will also be voting on and installing a new slate of officers. This will be an exciting time on the Mountain. </a:t>
            </a:r>
            <a:endParaRPr>
              <a:latin typeface="Calibri"/>
              <a:ea typeface="Calibri"/>
              <a:cs typeface="Calibri"/>
              <a:sym typeface="Calibri"/>
            </a:endParaRPr>
          </a:p>
        </p:txBody>
      </p:sp>
      <p:pic>
        <p:nvPicPr>
          <p:cNvPr id="142" name="Google Shape;142;p14"/>
          <p:cNvPicPr preferRelativeResize="0"/>
          <p:nvPr/>
        </p:nvPicPr>
        <p:blipFill>
          <a:blip r:embed="rId13">
            <a:alphaModFix/>
          </a:blip>
          <a:stretch>
            <a:fillRect/>
          </a:stretch>
        </p:blipFill>
        <p:spPr>
          <a:xfrm>
            <a:off x="5350274" y="3089646"/>
            <a:ext cx="1104900" cy="1168491"/>
          </a:xfrm>
          <a:prstGeom prst="rect">
            <a:avLst/>
          </a:prstGeom>
          <a:noFill/>
          <a:ln cap="flat" cmpd="sng" w="19050">
            <a:solidFill>
              <a:srgbClr val="38761D"/>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