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9144000" cx="6858000"/>
  <p:notesSz cx="7010400" cy="9296400"/>
  <p:embeddedFontLst>
    <p:embeddedFont>
      <p:font typeface="Mountains of Christmas"/>
      <p:regular r:id="rId8"/>
      <p:bold r:id="rId9"/>
    </p:embeddedFont>
    <p:embeddedFont>
      <p:font typeface="Caveat"/>
      <p:regular r:id="rId10"/>
      <p:bold r:id="rId11"/>
    </p:embeddedFont>
    <p:embeddedFont>
      <p:font typeface="Lobster"/>
      <p:regular r:id="rId12"/>
    </p:embeddedFont>
    <p:embeddedFont>
      <p:font typeface="Amatic SC"/>
      <p:regular r:id="rId13"/>
      <p:bold r:id="rId14"/>
    </p:embeddedFont>
    <p:embeddedFont>
      <p:font typeface="Playfair Display"/>
      <p:regular r:id="rId15"/>
      <p:bold r:id="rId16"/>
      <p:italic r:id="rId17"/>
      <p:boldItalic r:id="rId18"/>
    </p:embeddedFont>
    <p:embeddedFont>
      <p:font typeface="Pacifico"/>
      <p:regular r:id="rId19"/>
    </p:embeddedFont>
    <p:embeddedFont>
      <p:font typeface="Pompiere"/>
      <p:regular r:id="rId20"/>
    </p:embeddedFont>
    <p:embeddedFont>
      <p:font typeface="Dancing Script"/>
      <p:regular r:id="rId21"/>
      <p:bold r:id="rId22"/>
    </p:embeddedFont>
    <p:embeddedFont>
      <p:font typeface="Open Sans Light"/>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mpiere-regular.fntdata"/><Relationship Id="rId22" Type="http://schemas.openxmlformats.org/officeDocument/2006/relationships/font" Target="fonts/DancingScript-bold.fntdata"/><Relationship Id="rId21" Type="http://schemas.openxmlformats.org/officeDocument/2006/relationships/font" Target="fonts/DancingScript-regular.fntdata"/><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untainsofChristmas-bold.fntdata"/><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font" Target="fonts/MountainsofChristmas-regular.fntdata"/><Relationship Id="rId30" Type="http://schemas.openxmlformats.org/officeDocument/2006/relationships/font" Target="fonts/OpenSans-boldItalic.fntdata"/><Relationship Id="rId11" Type="http://schemas.openxmlformats.org/officeDocument/2006/relationships/font" Target="fonts/Caveat-bold.fntdata"/><Relationship Id="rId10" Type="http://schemas.openxmlformats.org/officeDocument/2006/relationships/font" Target="fonts/Caveat-regular.fntdata"/><Relationship Id="rId13" Type="http://schemas.openxmlformats.org/officeDocument/2006/relationships/font" Target="fonts/AmaticSC-regular.fntdata"/><Relationship Id="rId12" Type="http://schemas.openxmlformats.org/officeDocument/2006/relationships/font" Target="fonts/Lobster-regular.fntdata"/><Relationship Id="rId15" Type="http://schemas.openxmlformats.org/officeDocument/2006/relationships/font" Target="fonts/PlayfairDisplay-regular.fntdata"/><Relationship Id="rId14" Type="http://schemas.openxmlformats.org/officeDocument/2006/relationships/font" Target="fonts/AmaticSC-bold.fntdata"/><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Pacifico-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772576" y="3622015"/>
            <a:ext cx="7749117" cy="147875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227799" y="2186121"/>
            <a:ext cx="7749117" cy="435054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4"/>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5"/>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6"/>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7"/>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xistate.org/calendar-at-a-glance" TargetMode="External"/><Relationship Id="rId4" Type="http://schemas.openxmlformats.org/officeDocument/2006/relationships/hyperlink" Target="https://calendar.google.com/calendar/embed?src=tt5qj8au09pc41jr843l506ld0%40group.calendar.google.com&amp;ctz=America%2FNew_York" TargetMode="External"/><Relationship Id="rId9" Type="http://schemas.openxmlformats.org/officeDocument/2006/relationships/image" Target="../media/image2.png"/><Relationship Id="rId5" Type="http://schemas.openxmlformats.org/officeDocument/2006/relationships/hyperlink" Target="https://docs.google.com/forms/d/e/1FAIpQLSd_oVmGBQtmRTV7AGbJcqgCQP1QNFkRUv2Vy7xp_7k7GAE3rQ/viewform?usp=sf_link" TargetMode="External"/><Relationship Id="rId6" Type="http://schemas.openxmlformats.org/officeDocument/2006/relationships/image" Target="../media/image5.jpg"/><Relationship Id="rId7" Type="http://schemas.openxmlformats.org/officeDocument/2006/relationships/hyperlink" Target="https://www.xistate.org/virtual-events"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hyperlink" Target="https://www.facebook.com/groups/145222607211/" TargetMode="External"/><Relationship Id="rId10" Type="http://schemas.openxmlformats.org/officeDocument/2006/relationships/image" Target="../media/image7.png"/><Relationship Id="rId13" Type="http://schemas.openxmlformats.org/officeDocument/2006/relationships/image" Target="../media/image6.jpg"/><Relationship Id="rId12" Type="http://schemas.openxmlformats.org/officeDocument/2006/relationships/hyperlink" Target="https://forms.gle/i3nr1E94ihKFmTrcA"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dkg.org" TargetMode="External"/><Relationship Id="rId4" Type="http://schemas.openxmlformats.org/officeDocument/2006/relationships/hyperlink" Target="http://www.tndkg.org" TargetMode="External"/><Relationship Id="rId9" Type="http://schemas.openxmlformats.org/officeDocument/2006/relationships/hyperlink" Target="https://www.facebook.com/groups/121694096736/" TargetMode="External"/><Relationship Id="rId5" Type="http://schemas.openxmlformats.org/officeDocument/2006/relationships/hyperlink" Target="http://www.xibetapi.weebly.com" TargetMode="External"/><Relationship Id="rId6" Type="http://schemas.openxmlformats.org/officeDocument/2006/relationships/hyperlink" Target="https://www.tn.gov/education/news/2024/3/4/tennessee-celebrates-march-literacy-month.html" TargetMode="External"/><Relationship Id="rId7" Type="http://schemas.openxmlformats.org/officeDocument/2006/relationships/image" Target="../media/image1.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6858000" cy="1455821"/>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75" y="1510725"/>
            <a:ext cx="1707600" cy="7688100"/>
          </a:xfrm>
          <a:prstGeom prst="rect">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1735494" y="5523722"/>
            <a:ext cx="5122506" cy="3620278"/>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205273" y="166228"/>
            <a:ext cx="64216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000">
                <a:solidFill>
                  <a:schemeClr val="lt1"/>
                </a:solidFill>
                <a:latin typeface="Cambria"/>
                <a:ea typeface="Cambria"/>
                <a:cs typeface="Cambria"/>
                <a:sym typeface="Cambria"/>
              </a:rPr>
              <a:t>Beta Pi Newsletter</a:t>
            </a:r>
            <a:endParaRPr i="0" sz="6000" u="none" cap="none" strike="noStrike">
              <a:solidFill>
                <a:schemeClr val="lt1"/>
              </a:solidFill>
              <a:latin typeface="Cambria"/>
              <a:ea typeface="Cambria"/>
              <a:cs typeface="Cambria"/>
              <a:sym typeface="Cambria"/>
            </a:endParaRPr>
          </a:p>
        </p:txBody>
      </p:sp>
      <p:sp>
        <p:nvSpPr>
          <p:cNvPr id="88" name="Google Shape;88;p13"/>
          <p:cNvSpPr txBox="1"/>
          <p:nvPr/>
        </p:nvSpPr>
        <p:spPr>
          <a:xfrm>
            <a:off x="675774" y="962522"/>
            <a:ext cx="55947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mpiere"/>
                <a:ea typeface="Pompiere"/>
                <a:cs typeface="Pompiere"/>
                <a:sym typeface="Pompiere"/>
              </a:rPr>
              <a:t>March, 2024</a:t>
            </a:r>
            <a:r>
              <a:rPr b="0" i="0" lang="en-US" sz="1800" u="none" cap="none" strike="noStrike">
                <a:solidFill>
                  <a:schemeClr val="lt1"/>
                </a:solidFill>
                <a:latin typeface="Pompiere"/>
                <a:ea typeface="Pompiere"/>
                <a:cs typeface="Pompiere"/>
                <a:sym typeface="Pompiere"/>
              </a:rPr>
              <a:t> •  </a:t>
            </a:r>
            <a:r>
              <a:rPr lang="en-US" sz="1800">
                <a:solidFill>
                  <a:schemeClr val="lt1"/>
                </a:solidFill>
                <a:latin typeface="Pompiere"/>
                <a:ea typeface="Pompiere"/>
                <a:cs typeface="Pompiere"/>
                <a:sym typeface="Pompiere"/>
              </a:rPr>
              <a:t>Vol. 21 Issue 5</a:t>
            </a:r>
            <a:r>
              <a:rPr b="0" i="0" lang="en-US" sz="1800" u="none" cap="none" strike="noStrike">
                <a:solidFill>
                  <a:schemeClr val="lt1"/>
                </a:solidFill>
                <a:latin typeface="Pompiere"/>
                <a:ea typeface="Pompiere"/>
                <a:cs typeface="Pompiere"/>
                <a:sym typeface="Pompiere"/>
              </a:rPr>
              <a:t>•  </a:t>
            </a:r>
            <a:r>
              <a:rPr lang="en-US" sz="1800">
                <a:solidFill>
                  <a:schemeClr val="lt1"/>
                </a:solidFill>
                <a:latin typeface="Pompiere"/>
                <a:ea typeface="Pompiere"/>
                <a:cs typeface="Pompiere"/>
                <a:sym typeface="Pompiere"/>
              </a:rPr>
              <a:t>Union County</a:t>
            </a:r>
            <a:r>
              <a:rPr b="0" i="0" lang="en-US" sz="1800" u="none" cap="none" strike="noStrike">
                <a:solidFill>
                  <a:schemeClr val="lt1"/>
                </a:solidFill>
                <a:latin typeface="Pompiere"/>
                <a:ea typeface="Pompiere"/>
                <a:cs typeface="Pompiere"/>
                <a:sym typeface="Pompiere"/>
              </a:rPr>
              <a:t> </a:t>
            </a:r>
            <a:endParaRPr b="0" i="0" sz="1800" u="none" cap="none" strike="noStrike">
              <a:solidFill>
                <a:schemeClr val="lt1"/>
              </a:solidFill>
              <a:latin typeface="Pompiere"/>
              <a:ea typeface="Pompiere"/>
              <a:cs typeface="Pompiere"/>
              <a:sym typeface="Pompiere"/>
            </a:endParaRPr>
          </a:p>
        </p:txBody>
      </p:sp>
      <p:sp>
        <p:nvSpPr>
          <p:cNvPr id="89" name="Google Shape;89;p13"/>
          <p:cNvSpPr txBox="1"/>
          <p:nvPr/>
        </p:nvSpPr>
        <p:spPr>
          <a:xfrm>
            <a:off x="1866550" y="1622049"/>
            <a:ext cx="5004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700">
                <a:solidFill>
                  <a:srgbClr val="FF0000"/>
                </a:solidFill>
                <a:latin typeface="Pompiere"/>
                <a:ea typeface="Pompiere"/>
                <a:cs typeface="Pompiere"/>
                <a:sym typeface="Pompiere"/>
              </a:rPr>
              <a:t>March Meeting  2024</a:t>
            </a:r>
            <a:endParaRPr b="1" sz="2700">
              <a:solidFill>
                <a:srgbClr val="FF0000"/>
              </a:solidFill>
              <a:latin typeface="Pompiere"/>
              <a:ea typeface="Pompiere"/>
              <a:cs typeface="Pompiere"/>
              <a:sym typeface="Pompiere"/>
            </a:endParaRPr>
          </a:p>
        </p:txBody>
      </p:sp>
      <p:sp>
        <p:nvSpPr>
          <p:cNvPr id="90" name="Google Shape;90;p13"/>
          <p:cNvSpPr txBox="1"/>
          <p:nvPr/>
        </p:nvSpPr>
        <p:spPr>
          <a:xfrm>
            <a:off x="1857700" y="2092000"/>
            <a:ext cx="2325900" cy="3355800"/>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None/>
            </a:pPr>
            <a:r>
              <a:rPr lang="en-US" sz="1300">
                <a:solidFill>
                  <a:srgbClr val="131E29"/>
                </a:solidFill>
              </a:rPr>
              <a:t>Kacey would like for us to focus on ways to grow our chapter: getting new active members and encouraging our current members to be more involved. A “team effort” will be needed, so she needs everyone to help. Also, we will install our new officers: President - Kacey, Vice-President - Dawn, Secretary - Lana, Treasurer - Donna.</a:t>
            </a:r>
            <a:endParaRPr sz="1300">
              <a:solidFill>
                <a:srgbClr val="131E29"/>
              </a:solidFill>
            </a:endParaRPr>
          </a:p>
          <a:p>
            <a:pPr indent="0" lvl="0" marL="0" marR="0" rtl="0" algn="l">
              <a:lnSpc>
                <a:spcPct val="133333"/>
              </a:lnSpc>
              <a:spcBef>
                <a:spcPts val="0"/>
              </a:spcBef>
              <a:spcAft>
                <a:spcPts val="0"/>
              </a:spcAft>
              <a:buNone/>
            </a:pPr>
            <a:r>
              <a:t/>
            </a:r>
            <a:endParaRPr>
              <a:solidFill>
                <a:srgbClr val="131E29"/>
              </a:solidFill>
            </a:endParaRPr>
          </a:p>
        </p:txBody>
      </p:sp>
      <p:sp>
        <p:nvSpPr>
          <p:cNvPr id="91" name="Google Shape;91;p13"/>
          <p:cNvSpPr/>
          <p:nvPr/>
        </p:nvSpPr>
        <p:spPr>
          <a:xfrm>
            <a:off x="1889696" y="6087989"/>
            <a:ext cx="1474077" cy="20092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889696" y="6087989"/>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txBox="1"/>
          <p:nvPr/>
        </p:nvSpPr>
        <p:spPr>
          <a:xfrm>
            <a:off x="1961888" y="6104904"/>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Beta Pi</a:t>
            </a:r>
            <a:endParaRPr sz="2000">
              <a:solidFill>
                <a:schemeClr val="lt1"/>
              </a:solidFill>
              <a:latin typeface="Pompiere"/>
              <a:ea typeface="Pompiere"/>
              <a:cs typeface="Pompiere"/>
              <a:sym typeface="Pompiere"/>
            </a:endParaRPr>
          </a:p>
        </p:txBody>
      </p:sp>
      <p:sp>
        <p:nvSpPr>
          <p:cNvPr id="94" name="Google Shape;94;p13"/>
          <p:cNvSpPr/>
          <p:nvPr/>
        </p:nvSpPr>
        <p:spPr>
          <a:xfrm>
            <a:off x="5204186" y="6081628"/>
            <a:ext cx="1474077" cy="20156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5206408" y="605991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txBox="1"/>
          <p:nvPr/>
        </p:nvSpPr>
        <p:spPr>
          <a:xfrm>
            <a:off x="5278600" y="607682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DKG</a:t>
            </a:r>
            <a:endParaRPr sz="2000">
              <a:solidFill>
                <a:schemeClr val="lt1"/>
              </a:solidFill>
              <a:latin typeface="Pompiere"/>
              <a:ea typeface="Pompiere"/>
              <a:cs typeface="Pompiere"/>
              <a:sym typeface="Pompiere"/>
            </a:endParaRPr>
          </a:p>
        </p:txBody>
      </p:sp>
      <p:sp>
        <p:nvSpPr>
          <p:cNvPr id="97" name="Google Shape;97;p13"/>
          <p:cNvSpPr/>
          <p:nvPr/>
        </p:nvSpPr>
        <p:spPr>
          <a:xfrm>
            <a:off x="3546941" y="6085284"/>
            <a:ext cx="1474077" cy="20119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3546047" y="608397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txBox="1"/>
          <p:nvPr/>
        </p:nvSpPr>
        <p:spPr>
          <a:xfrm>
            <a:off x="3618239" y="610088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TN State</a:t>
            </a:r>
            <a:endParaRPr sz="2000">
              <a:solidFill>
                <a:schemeClr val="lt1"/>
              </a:solidFill>
              <a:latin typeface="Pompiere"/>
              <a:ea typeface="Pompiere"/>
              <a:cs typeface="Pompiere"/>
              <a:sym typeface="Pompiere"/>
            </a:endParaRPr>
          </a:p>
        </p:txBody>
      </p:sp>
      <p:sp>
        <p:nvSpPr>
          <p:cNvPr id="100" name="Google Shape;100;p13"/>
          <p:cNvSpPr txBox="1"/>
          <p:nvPr/>
        </p:nvSpPr>
        <p:spPr>
          <a:xfrm>
            <a:off x="1889696" y="5582653"/>
            <a:ext cx="473720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Pompiere"/>
                <a:ea typeface="Pompiere"/>
                <a:cs typeface="Pompiere"/>
                <a:sym typeface="Pompiere"/>
              </a:rPr>
              <a:t>WHAT’S HAPPENING IN DKG</a:t>
            </a:r>
            <a:endParaRPr sz="2400">
              <a:solidFill>
                <a:schemeClr val="dk1"/>
              </a:solidFill>
              <a:latin typeface="Pompiere"/>
              <a:ea typeface="Pompiere"/>
              <a:cs typeface="Pompiere"/>
              <a:sym typeface="Pompiere"/>
            </a:endParaRPr>
          </a:p>
        </p:txBody>
      </p:sp>
      <p:sp>
        <p:nvSpPr>
          <p:cNvPr id="101" name="Google Shape;101;p13"/>
          <p:cNvSpPr txBox="1"/>
          <p:nvPr/>
        </p:nvSpPr>
        <p:spPr>
          <a:xfrm>
            <a:off x="2608950" y="8520600"/>
            <a:ext cx="3375600" cy="461700"/>
          </a:xfrm>
          <a:prstGeom prst="rect">
            <a:avLst/>
          </a:prstGeom>
          <a:solidFill>
            <a:srgbClr val="EA99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Pacifico"/>
                <a:ea typeface="Pacifico"/>
                <a:cs typeface="Pacifico"/>
                <a:sym typeface="Pacifico"/>
              </a:rPr>
              <a:t>“In Harmony”</a:t>
            </a:r>
            <a:endParaRPr sz="1800">
              <a:solidFill>
                <a:schemeClr val="dk1"/>
              </a:solidFill>
              <a:latin typeface="Pacifico"/>
              <a:ea typeface="Pacifico"/>
              <a:cs typeface="Pacifico"/>
              <a:sym typeface="Pacifico"/>
            </a:endParaRPr>
          </a:p>
          <a:p>
            <a:pPr indent="0" lvl="0" marL="0" marR="0" rtl="0" algn="ctr">
              <a:spcBef>
                <a:spcPts val="0"/>
              </a:spcBef>
              <a:spcAft>
                <a:spcPts val="0"/>
              </a:spcAft>
              <a:buNone/>
            </a:pPr>
            <a:r>
              <a:t/>
            </a:r>
            <a:endParaRPr sz="1800">
              <a:solidFill>
                <a:srgbClr val="434343"/>
              </a:solidFill>
              <a:latin typeface="Pacifico"/>
              <a:ea typeface="Pacifico"/>
              <a:cs typeface="Pacifico"/>
              <a:sym typeface="Pacifico"/>
            </a:endParaRPr>
          </a:p>
        </p:txBody>
      </p:sp>
      <p:sp>
        <p:nvSpPr>
          <p:cNvPr id="102" name="Google Shape;102;p13"/>
          <p:cNvSpPr txBox="1"/>
          <p:nvPr/>
        </p:nvSpPr>
        <p:spPr>
          <a:xfrm>
            <a:off x="1889700" y="6440100"/>
            <a:ext cx="1422900" cy="1806300"/>
          </a:xfrm>
          <a:prstGeom prst="rect">
            <a:avLst/>
          </a:prstGeom>
          <a:noFill/>
          <a:ln>
            <a:noFill/>
          </a:ln>
        </p:spPr>
        <p:txBody>
          <a:bodyPr anchorCtr="0" anchor="t" bIns="45700" lIns="91425" spcFirstLastPara="1" rIns="91425" wrap="square" tIns="45700">
            <a:noAutofit/>
          </a:bodyPr>
          <a:lstStyle/>
          <a:p>
            <a:pPr indent="0" lvl="0" marL="0" marR="0" rtl="0" algn="ctr">
              <a:spcBef>
                <a:spcPts val="300"/>
              </a:spcBef>
              <a:spcAft>
                <a:spcPts val="0"/>
              </a:spcAft>
              <a:buNone/>
            </a:pPr>
            <a:r>
              <a:rPr b="1" lang="en-US" sz="1200">
                <a:solidFill>
                  <a:srgbClr val="FF0000"/>
                </a:solidFill>
                <a:latin typeface="Open Sans"/>
                <a:ea typeface="Open Sans"/>
                <a:cs typeface="Open Sans"/>
                <a:sym typeface="Open Sans"/>
              </a:rPr>
              <a:t>March Meeting</a:t>
            </a:r>
            <a:endParaRPr b="1" sz="1200">
              <a:solidFill>
                <a:srgbClr val="FF0000"/>
              </a:solidFill>
              <a:latin typeface="Open Sans"/>
              <a:ea typeface="Open Sans"/>
              <a:cs typeface="Open Sans"/>
              <a:sym typeface="Open Sans"/>
            </a:endParaRPr>
          </a:p>
          <a:p>
            <a:pPr indent="0" lvl="0" marL="0" marR="0" rtl="0" algn="l">
              <a:spcBef>
                <a:spcPts val="300"/>
              </a:spcBef>
              <a:spcAft>
                <a:spcPts val="0"/>
              </a:spcAft>
              <a:buNone/>
            </a:pPr>
            <a:r>
              <a:rPr lang="en-US" sz="1000">
                <a:latin typeface="Calibri"/>
                <a:ea typeface="Calibri"/>
                <a:cs typeface="Calibri"/>
                <a:sym typeface="Calibri"/>
              </a:rPr>
              <a:t>3/8: 5:30 pm Calhoun’s, Bearden Hill</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Purposes: 2 &amp; 3</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Hostesses: Kacey</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ctr">
              <a:spcBef>
                <a:spcPts val="300"/>
              </a:spcBef>
              <a:spcAft>
                <a:spcPts val="0"/>
              </a:spcAft>
              <a:buNone/>
            </a:pPr>
            <a:r>
              <a:t/>
            </a:r>
            <a:endParaRPr sz="1200">
              <a:latin typeface="Open Sans Light"/>
              <a:ea typeface="Open Sans Light"/>
              <a:cs typeface="Open Sans Light"/>
              <a:sym typeface="Open Sans Light"/>
            </a:endParaRPr>
          </a:p>
        </p:txBody>
      </p:sp>
      <p:sp>
        <p:nvSpPr>
          <p:cNvPr id="103" name="Google Shape;103;p13"/>
          <p:cNvSpPr txBox="1"/>
          <p:nvPr/>
        </p:nvSpPr>
        <p:spPr>
          <a:xfrm>
            <a:off x="3469838" y="6440100"/>
            <a:ext cx="1630500" cy="15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3/15: Several Award Deadlines - Check the website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3/17: P2P 3:30 pm</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3/25: Newsletter deadline</a:t>
            </a:r>
            <a:endParaRPr sz="1000">
              <a:solidFill>
                <a:schemeClr val="dk1"/>
              </a:solidFill>
              <a:latin typeface="Calibri"/>
              <a:ea typeface="Calibri"/>
              <a:cs typeface="Calibri"/>
              <a:sym typeface="Calibri"/>
            </a:endParaRPr>
          </a:p>
          <a:p>
            <a:pPr indent="0" lvl="0" marL="0" marR="0" rtl="0" algn="ctr">
              <a:spcBef>
                <a:spcPts val="300"/>
              </a:spcBef>
              <a:spcAft>
                <a:spcPts val="0"/>
              </a:spcAft>
              <a:buNone/>
            </a:pPr>
            <a:r>
              <a:rPr lang="en-US" sz="1000">
                <a:latin typeface="Calibri"/>
                <a:ea typeface="Calibri"/>
                <a:cs typeface="Calibri"/>
                <a:sym typeface="Calibri"/>
              </a:rPr>
              <a:t>TNSO Calendar </a:t>
            </a:r>
            <a:r>
              <a:rPr lang="en-US" sz="1000" u="sng">
                <a:solidFill>
                  <a:schemeClr val="hlink"/>
                </a:solidFill>
                <a:latin typeface="Calibri"/>
                <a:ea typeface="Calibri"/>
                <a:cs typeface="Calibri"/>
                <a:sym typeface="Calibri"/>
                <a:hlinkClick r:id="rId3"/>
              </a:rPr>
              <a:t>link</a:t>
            </a:r>
            <a:endParaRPr sz="1000">
              <a:latin typeface="Calibri"/>
              <a:ea typeface="Calibri"/>
              <a:cs typeface="Calibri"/>
              <a:sym typeface="Calibri"/>
            </a:endParaRPr>
          </a:p>
          <a:p>
            <a:pPr indent="0" lvl="0" marL="0" marR="0" rtl="0" algn="ctr">
              <a:spcBef>
                <a:spcPts val="300"/>
              </a:spcBef>
              <a:spcAft>
                <a:spcPts val="0"/>
              </a:spcAft>
              <a:buNone/>
            </a:pPr>
            <a:r>
              <a:rPr lang="en-US" sz="1000" u="sng">
                <a:solidFill>
                  <a:schemeClr val="hlink"/>
                </a:solidFill>
                <a:latin typeface="Calibri"/>
                <a:ea typeface="Calibri"/>
                <a:cs typeface="Calibri"/>
                <a:sym typeface="Calibri"/>
                <a:hlinkClick r:id="rId4"/>
              </a:rPr>
              <a:t>TNSO Google Calendar</a:t>
            </a:r>
            <a:endParaRPr sz="1000">
              <a:latin typeface="Calibri"/>
              <a:ea typeface="Calibri"/>
              <a:cs typeface="Calibri"/>
              <a:sym typeface="Calibri"/>
            </a:endParaRPr>
          </a:p>
        </p:txBody>
      </p:sp>
      <p:sp>
        <p:nvSpPr>
          <p:cNvPr id="104" name="Google Shape;104;p13"/>
          <p:cNvSpPr txBox="1"/>
          <p:nvPr/>
        </p:nvSpPr>
        <p:spPr>
          <a:xfrm>
            <a:off x="5147500" y="6505150"/>
            <a:ext cx="1474200" cy="159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latin typeface="Calibri"/>
              <a:ea typeface="Calibri"/>
              <a:cs typeface="Calibri"/>
              <a:sym typeface="Calibri"/>
            </a:endParaRPr>
          </a:p>
          <a:p>
            <a:pPr indent="0" lvl="0" marL="0" marR="0" rtl="0" algn="l">
              <a:spcBef>
                <a:spcPts val="0"/>
              </a:spcBef>
              <a:spcAft>
                <a:spcPts val="0"/>
              </a:spcAft>
              <a:buNone/>
            </a:pPr>
            <a:r>
              <a:t/>
            </a:r>
            <a:endParaRPr sz="1000">
              <a:latin typeface="Calibri"/>
              <a:ea typeface="Calibri"/>
              <a:cs typeface="Calibri"/>
              <a:sym typeface="Calibri"/>
            </a:endParaRPr>
          </a:p>
          <a:p>
            <a:pPr indent="0" lvl="0" marL="0" marR="0" rtl="0" algn="l">
              <a:spcBef>
                <a:spcPts val="0"/>
              </a:spcBef>
              <a:spcAft>
                <a:spcPts val="0"/>
              </a:spcAft>
              <a:buNone/>
            </a:pPr>
            <a:r>
              <a:rPr lang="en-US" sz="1000">
                <a:latin typeface="Calibri"/>
                <a:ea typeface="Calibri"/>
                <a:cs typeface="Calibri"/>
                <a:sym typeface="Calibri"/>
              </a:rPr>
              <a:t>3/23: US Forum Registration due</a:t>
            </a:r>
            <a:endParaRPr sz="1000">
              <a:latin typeface="Calibri"/>
              <a:ea typeface="Calibri"/>
              <a:cs typeface="Calibri"/>
              <a:sym typeface="Calibri"/>
            </a:endParaRPr>
          </a:p>
          <a:p>
            <a:pPr indent="0" lvl="0" marL="0" marR="0" rtl="0" algn="l">
              <a:spcBef>
                <a:spcPts val="0"/>
              </a:spcBef>
              <a:spcAft>
                <a:spcPts val="0"/>
              </a:spcAft>
              <a:buNone/>
            </a:pPr>
            <a:r>
              <a:t/>
            </a:r>
            <a:endParaRPr sz="1000">
              <a:latin typeface="Calibri"/>
              <a:ea typeface="Calibri"/>
              <a:cs typeface="Calibri"/>
              <a:sym typeface="Calibri"/>
            </a:endParaRPr>
          </a:p>
          <a:p>
            <a:pPr indent="0" lvl="0" marL="0" marR="0" rtl="0" algn="l">
              <a:spcBef>
                <a:spcPts val="0"/>
              </a:spcBef>
              <a:spcAft>
                <a:spcPts val="0"/>
              </a:spcAft>
              <a:buNone/>
            </a:pPr>
            <a:r>
              <a:rPr lang="en-US" sz="1000">
                <a:latin typeface="Calibri"/>
                <a:ea typeface="Calibri"/>
                <a:cs typeface="Calibri"/>
                <a:sym typeface="Calibri"/>
              </a:rPr>
              <a:t>7/9-12: DKG International Convention</a:t>
            </a:r>
            <a:endParaRPr sz="1000">
              <a:latin typeface="Calibri"/>
              <a:ea typeface="Calibri"/>
              <a:cs typeface="Calibri"/>
              <a:sym typeface="Calibri"/>
            </a:endParaRPr>
          </a:p>
          <a:p>
            <a:pPr indent="0" lvl="0" marL="0" marR="0" rtl="0" algn="l">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p:txBody>
      </p:sp>
      <p:sp>
        <p:nvSpPr>
          <p:cNvPr id="105" name="Google Shape;105;p13"/>
          <p:cNvSpPr txBox="1"/>
          <p:nvPr/>
        </p:nvSpPr>
        <p:spPr>
          <a:xfrm>
            <a:off x="-36925" y="2658675"/>
            <a:ext cx="1772400" cy="405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chemeClr val="dk1"/>
                </a:solidFill>
              </a:rPr>
              <a:t>As we welcome the arrival of spring, I am filled with a sense of renewal and optimism. Just as nature undergoes a transformation, so too do we have the opportunity to embrace change and growth in our personal and professional lives. Let this season serve as a reminder of the endless possibilities that lie ahead and the importance of fostering new beginnings. Together, let us harness the energy of spring to inspire innovation, collaboration, and positive change within our education community. May this season bring you renewed energy, creativity, and inspiration. </a:t>
            </a:r>
            <a:endParaRPr sz="900">
              <a:solidFill>
                <a:schemeClr val="dk1"/>
              </a:solidFill>
              <a:latin typeface="Georgia"/>
              <a:ea typeface="Georgia"/>
              <a:cs typeface="Georgia"/>
              <a:sym typeface="Georgia"/>
            </a:endParaRPr>
          </a:p>
        </p:txBody>
      </p:sp>
      <p:sp>
        <p:nvSpPr>
          <p:cNvPr id="106" name="Google Shape;106;p13"/>
          <p:cNvSpPr txBox="1"/>
          <p:nvPr/>
        </p:nvSpPr>
        <p:spPr>
          <a:xfrm>
            <a:off x="65400" y="28225"/>
            <a:ext cx="55197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latin typeface="Pompiere"/>
                <a:ea typeface="Pompiere"/>
                <a:cs typeface="Pompiere"/>
                <a:sym typeface="Pompiere"/>
              </a:rPr>
              <a:t>DKG- Key Women Educators Impacting Education Worldwide</a:t>
            </a:r>
            <a:endParaRPr>
              <a:solidFill>
                <a:schemeClr val="lt1"/>
              </a:solidFill>
              <a:latin typeface="Pompiere"/>
              <a:ea typeface="Pompiere"/>
              <a:cs typeface="Pompiere"/>
              <a:sym typeface="Pompiere"/>
            </a:endParaRPr>
          </a:p>
        </p:txBody>
      </p:sp>
      <p:sp>
        <p:nvSpPr>
          <p:cNvPr id="107" name="Google Shape;107;p13"/>
          <p:cNvSpPr txBox="1"/>
          <p:nvPr/>
        </p:nvSpPr>
        <p:spPr>
          <a:xfrm>
            <a:off x="-1075" y="8183025"/>
            <a:ext cx="1707600" cy="1015800"/>
          </a:xfrm>
          <a:prstGeom prst="rect">
            <a:avLst/>
          </a:prstGeom>
          <a:solidFill>
            <a:srgbClr val="FFE599"/>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latin typeface="Caveat"/>
                <a:ea typeface="Caveat"/>
                <a:cs typeface="Caveat"/>
                <a:sym typeface="Caveat"/>
              </a:rPr>
              <a:t>The Delta Kappa Society International promotes professional and personal growth of women educators and excellence in education.</a:t>
            </a:r>
            <a:endParaRPr b="1" sz="1200">
              <a:latin typeface="Caveat"/>
              <a:ea typeface="Caveat"/>
              <a:cs typeface="Caveat"/>
              <a:sym typeface="Caveat"/>
            </a:endParaRPr>
          </a:p>
        </p:txBody>
      </p:sp>
      <p:sp>
        <p:nvSpPr>
          <p:cNvPr id="108" name="Google Shape;108;p13"/>
          <p:cNvSpPr txBox="1"/>
          <p:nvPr/>
        </p:nvSpPr>
        <p:spPr>
          <a:xfrm>
            <a:off x="4333875" y="3360887"/>
            <a:ext cx="2419200" cy="2108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Font typeface="Arial"/>
              <a:buNone/>
            </a:pPr>
            <a:r>
              <a:t/>
            </a:r>
            <a:endParaRPr sz="1200">
              <a:solidFill>
                <a:schemeClr val="dk1"/>
              </a:solidFill>
              <a:latin typeface="Open Sans Light"/>
              <a:ea typeface="Open Sans Light"/>
              <a:cs typeface="Open Sans Light"/>
              <a:sym typeface="Open Sans Light"/>
            </a:endParaRPr>
          </a:p>
        </p:txBody>
      </p:sp>
      <p:sp>
        <p:nvSpPr>
          <p:cNvPr id="109" name="Google Shape;109;p13"/>
          <p:cNvSpPr txBox="1"/>
          <p:nvPr/>
        </p:nvSpPr>
        <p:spPr>
          <a:xfrm>
            <a:off x="4351575" y="2092150"/>
            <a:ext cx="2152500" cy="24798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Location: Calhouns, Bearden Hill @5:30 pm</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None/>
            </a:pPr>
            <a:r>
              <a:rPr b="1" lang="en-US" sz="1100">
                <a:solidFill>
                  <a:schemeClr val="dk1"/>
                </a:solidFill>
                <a:latin typeface="Open Sans"/>
                <a:ea typeface="Open Sans"/>
                <a:cs typeface="Open Sans"/>
                <a:sym typeface="Open Sans"/>
              </a:rPr>
              <a:t>Program: Chapter Growth</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Hostesses: Kacey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They would like a head count. Please fill out this </a:t>
            </a:r>
            <a:r>
              <a:rPr b="1" lang="en-US" sz="1100" u="sng">
                <a:solidFill>
                  <a:schemeClr val="hlink"/>
                </a:solidFill>
                <a:latin typeface="Open Sans"/>
                <a:ea typeface="Open Sans"/>
                <a:cs typeface="Open Sans"/>
                <a:sym typeface="Open Sans"/>
                <a:hlinkClick r:id="rId5"/>
              </a:rPr>
              <a:t>form</a:t>
            </a:r>
            <a:r>
              <a:rPr b="1" lang="en-US" sz="1100">
                <a:solidFill>
                  <a:schemeClr val="dk1"/>
                </a:solidFill>
                <a:latin typeface="Open Sans"/>
                <a:ea typeface="Open Sans"/>
                <a:cs typeface="Open Sans"/>
                <a:sym typeface="Open Sans"/>
              </a:rPr>
              <a:t>. </a:t>
            </a:r>
            <a:endParaRPr b="1" sz="1100">
              <a:solidFill>
                <a:schemeClr val="dk1"/>
              </a:solidFill>
              <a:latin typeface="Open Sans"/>
              <a:ea typeface="Open Sans"/>
              <a:cs typeface="Open Sans"/>
              <a:sym typeface="Open Sans"/>
            </a:endParaRPr>
          </a:p>
        </p:txBody>
      </p:sp>
      <p:pic>
        <p:nvPicPr>
          <p:cNvPr id="110" name="Google Shape;110;p13"/>
          <p:cNvPicPr preferRelativeResize="0"/>
          <p:nvPr/>
        </p:nvPicPr>
        <p:blipFill>
          <a:blip r:embed="rId6">
            <a:alphaModFix/>
          </a:blip>
          <a:stretch>
            <a:fillRect/>
          </a:stretch>
        </p:blipFill>
        <p:spPr>
          <a:xfrm>
            <a:off x="-1075" y="1455825"/>
            <a:ext cx="1707599" cy="325250"/>
          </a:xfrm>
          <a:prstGeom prst="rect">
            <a:avLst/>
          </a:prstGeom>
          <a:noFill/>
          <a:ln cap="flat" cmpd="sng" w="9525">
            <a:solidFill>
              <a:srgbClr val="EA9999"/>
            </a:solidFill>
            <a:prstDash val="solid"/>
            <a:round/>
            <a:headEnd len="sm" w="sm" type="none"/>
            <a:tailEnd len="sm" w="sm" type="none"/>
          </a:ln>
        </p:spPr>
      </p:pic>
      <p:sp>
        <p:nvSpPr>
          <p:cNvPr id="111" name="Google Shape;111;p13"/>
          <p:cNvSpPr txBox="1"/>
          <p:nvPr/>
        </p:nvSpPr>
        <p:spPr>
          <a:xfrm>
            <a:off x="57150" y="1914525"/>
            <a:ext cx="1571700" cy="7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latin typeface="Lobster"/>
                <a:ea typeface="Lobster"/>
                <a:cs typeface="Lobster"/>
                <a:sym typeface="Lobster"/>
              </a:rPr>
              <a:t>Letter from </a:t>
            </a:r>
            <a:endParaRPr sz="2100">
              <a:latin typeface="Lobster"/>
              <a:ea typeface="Lobster"/>
              <a:cs typeface="Lobster"/>
              <a:sym typeface="Lobster"/>
            </a:endParaRPr>
          </a:p>
          <a:p>
            <a:pPr indent="0" lvl="0" marL="0" rtl="0" algn="ctr">
              <a:spcBef>
                <a:spcPts val="0"/>
              </a:spcBef>
              <a:spcAft>
                <a:spcPts val="0"/>
              </a:spcAft>
              <a:buNone/>
            </a:pPr>
            <a:r>
              <a:rPr lang="en-US" sz="2100">
                <a:latin typeface="Lobster"/>
                <a:ea typeface="Lobster"/>
                <a:cs typeface="Lobster"/>
                <a:sym typeface="Lobster"/>
              </a:rPr>
              <a:t>Dr. Dawn</a:t>
            </a:r>
            <a:endParaRPr sz="2100">
              <a:latin typeface="Lobster"/>
              <a:ea typeface="Lobster"/>
              <a:cs typeface="Lobster"/>
              <a:sym typeface="Lobster"/>
            </a:endParaRPr>
          </a:p>
        </p:txBody>
      </p:sp>
      <p:sp>
        <p:nvSpPr>
          <p:cNvPr id="112" name="Google Shape;112;p13"/>
          <p:cNvSpPr txBox="1"/>
          <p:nvPr/>
        </p:nvSpPr>
        <p:spPr>
          <a:xfrm>
            <a:off x="1011725" y="6817835"/>
            <a:ext cx="7719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Dancing Script"/>
                <a:ea typeface="Dancing Script"/>
                <a:cs typeface="Dancing Script"/>
                <a:sym typeface="Dancing Script"/>
              </a:rPr>
              <a:t>-Dawn</a:t>
            </a:r>
            <a:endParaRPr>
              <a:latin typeface="Dancing Script"/>
              <a:ea typeface="Dancing Script"/>
              <a:cs typeface="Dancing Script"/>
              <a:sym typeface="Dancing Script"/>
            </a:endParaRPr>
          </a:p>
        </p:txBody>
      </p:sp>
      <p:sp>
        <p:nvSpPr>
          <p:cNvPr id="113" name="Google Shape;113;p13"/>
          <p:cNvSpPr txBox="1"/>
          <p:nvPr/>
        </p:nvSpPr>
        <p:spPr>
          <a:xfrm>
            <a:off x="4400550" y="4572000"/>
            <a:ext cx="2325900" cy="871200"/>
          </a:xfrm>
          <a:prstGeom prst="rect">
            <a:avLst/>
          </a:prstGeom>
          <a:noFill/>
          <a:ln cap="flat" cmpd="sng" w="2857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Check out all of the virtual events happening at the state level </a:t>
            </a:r>
            <a:r>
              <a:rPr lang="en-US" u="sng">
                <a:solidFill>
                  <a:schemeClr val="hlink"/>
                </a:solidFill>
                <a:latin typeface="Calibri"/>
                <a:ea typeface="Calibri"/>
                <a:cs typeface="Calibri"/>
                <a:sym typeface="Calibri"/>
                <a:hlinkClick r:id="rId7"/>
              </a:rPr>
              <a:t>here</a:t>
            </a:r>
            <a:r>
              <a:rPr lang="en-US">
                <a:latin typeface="Calibri"/>
                <a:ea typeface="Calibri"/>
                <a:cs typeface="Calibri"/>
                <a:sym typeface="Calibri"/>
              </a:rPr>
              <a:t>.</a:t>
            </a:r>
            <a:endParaRPr>
              <a:latin typeface="Calibri"/>
              <a:ea typeface="Calibri"/>
              <a:cs typeface="Calibri"/>
              <a:sym typeface="Calibri"/>
            </a:endParaRPr>
          </a:p>
        </p:txBody>
      </p:sp>
      <p:pic>
        <p:nvPicPr>
          <p:cNvPr id="114" name="Google Shape;114;p13"/>
          <p:cNvPicPr preferRelativeResize="0"/>
          <p:nvPr/>
        </p:nvPicPr>
        <p:blipFill>
          <a:blip r:embed="rId8">
            <a:alphaModFix/>
          </a:blip>
          <a:stretch>
            <a:fillRect/>
          </a:stretch>
        </p:blipFill>
        <p:spPr>
          <a:xfrm>
            <a:off x="503483" y="7204200"/>
            <a:ext cx="823794" cy="871200"/>
          </a:xfrm>
          <a:prstGeom prst="rect">
            <a:avLst/>
          </a:prstGeom>
          <a:noFill/>
          <a:ln cap="flat" cmpd="sng" w="19050">
            <a:solidFill>
              <a:srgbClr val="38761D"/>
            </a:solidFill>
            <a:prstDash val="solid"/>
            <a:round/>
            <a:headEnd len="sm" w="sm" type="none"/>
            <a:tailEnd len="sm" w="sm" type="none"/>
          </a:ln>
        </p:spPr>
      </p:pic>
      <p:pic>
        <p:nvPicPr>
          <p:cNvPr id="115" name="Google Shape;115;p13"/>
          <p:cNvPicPr preferRelativeResize="0"/>
          <p:nvPr/>
        </p:nvPicPr>
        <p:blipFill rotWithShape="1">
          <a:blip r:embed="rId9">
            <a:alphaModFix/>
          </a:blip>
          <a:srcRect b="30583" l="0" r="0" t="26287"/>
          <a:stretch/>
        </p:blipFill>
        <p:spPr>
          <a:xfrm>
            <a:off x="3360288" y="8246400"/>
            <a:ext cx="1834317" cy="79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txBox="1"/>
          <p:nvPr/>
        </p:nvSpPr>
        <p:spPr>
          <a:xfrm>
            <a:off x="55568" y="2915318"/>
            <a:ext cx="233032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Open Sans Light"/>
              <a:ea typeface="Open Sans Light"/>
              <a:cs typeface="Open Sans Light"/>
              <a:sym typeface="Open Sans Light"/>
            </a:endParaRPr>
          </a:p>
        </p:txBody>
      </p:sp>
      <p:grpSp>
        <p:nvGrpSpPr>
          <p:cNvPr id="121" name="Google Shape;121;p14"/>
          <p:cNvGrpSpPr/>
          <p:nvPr/>
        </p:nvGrpSpPr>
        <p:grpSpPr>
          <a:xfrm>
            <a:off x="-86950" y="229805"/>
            <a:ext cx="2615400" cy="2582288"/>
            <a:chOff x="3829863" y="1563922"/>
            <a:chExt cx="2615400" cy="2582288"/>
          </a:xfrm>
        </p:grpSpPr>
        <p:sp>
          <p:nvSpPr>
            <p:cNvPr id="122" name="Google Shape;122;p14"/>
            <p:cNvSpPr/>
            <p:nvPr/>
          </p:nvSpPr>
          <p:spPr>
            <a:xfrm>
              <a:off x="3956181" y="1563922"/>
              <a:ext cx="2362732" cy="2582288"/>
            </a:xfrm>
            <a:prstGeom prst="ellipse">
              <a:avLst/>
            </a:prstGeom>
            <a:gradFill>
              <a:gsLst>
                <a:gs pos="0">
                  <a:srgbClr val="F5D0D0"/>
                </a:gs>
                <a:gs pos="100000">
                  <a:srgbClr val="D9686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txBox="1"/>
            <p:nvPr/>
          </p:nvSpPr>
          <p:spPr>
            <a:xfrm>
              <a:off x="3829863" y="2179819"/>
              <a:ext cx="2615400" cy="150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DKG: </a:t>
              </a:r>
              <a:r>
                <a:rPr lang="en-US" sz="1600" u="sng">
                  <a:solidFill>
                    <a:schemeClr val="hlink"/>
                  </a:solidFill>
                  <a:latin typeface="Calibri"/>
                  <a:ea typeface="Calibri"/>
                  <a:cs typeface="Calibri"/>
                  <a:sym typeface="Calibri"/>
                  <a:hlinkClick r:id="rId3"/>
                </a:rPr>
                <a:t>www.dkg.org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TNSO: </a:t>
              </a:r>
              <a:r>
                <a:rPr lang="en-US" sz="1600" u="sng">
                  <a:solidFill>
                    <a:schemeClr val="hlink"/>
                  </a:solidFill>
                  <a:latin typeface="Calibri"/>
                  <a:ea typeface="Calibri"/>
                  <a:cs typeface="Calibri"/>
                  <a:sym typeface="Calibri"/>
                  <a:hlinkClick r:id="rId4"/>
                </a:rPr>
                <a:t>www.tndkg.org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Beta Pi:</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www.xibetapi.weebly.com</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p:txBody>
        </p:sp>
        <p:sp>
          <p:nvSpPr>
            <p:cNvPr id="124" name="Google Shape;124;p14"/>
            <p:cNvSpPr txBox="1"/>
            <p:nvPr/>
          </p:nvSpPr>
          <p:spPr>
            <a:xfrm>
              <a:off x="3984938" y="1794092"/>
              <a:ext cx="2362800" cy="691200"/>
            </a:xfrm>
            <a:prstGeom prst="rect">
              <a:avLst/>
            </a:prstGeom>
            <a:noFill/>
            <a:ln>
              <a:noFill/>
            </a:ln>
          </p:spPr>
          <p:txBody>
            <a:bodyPr anchorCtr="0" anchor="t" bIns="45700" lIns="91425" spcFirstLastPara="1" rIns="91425" wrap="square" tIns="45700">
              <a:noAutofit/>
            </a:bodyPr>
            <a:lstStyle/>
            <a:p>
              <a:pPr indent="0" lvl="0" marL="0" marR="0" rtl="0" algn="ctr">
                <a:lnSpc>
                  <a:spcPct val="92592"/>
                </a:lnSpc>
                <a:spcBef>
                  <a:spcPts val="0"/>
                </a:spcBef>
                <a:spcAft>
                  <a:spcPts val="0"/>
                </a:spcAft>
                <a:buNone/>
              </a:pPr>
              <a:r>
                <a:rPr b="1" lang="en-US" sz="1800">
                  <a:solidFill>
                    <a:schemeClr val="dk1"/>
                  </a:solidFill>
                  <a:latin typeface="Calibri"/>
                  <a:ea typeface="Calibri"/>
                  <a:cs typeface="Calibri"/>
                  <a:sym typeface="Calibri"/>
                </a:rPr>
                <a:t>Society Websites</a:t>
              </a:r>
              <a:endParaRPr b="1" sz="1800">
                <a:solidFill>
                  <a:schemeClr val="dk1"/>
                </a:solidFill>
                <a:latin typeface="Calibri"/>
                <a:ea typeface="Calibri"/>
                <a:cs typeface="Calibri"/>
                <a:sym typeface="Calibri"/>
              </a:endParaRPr>
            </a:p>
          </p:txBody>
        </p:sp>
      </p:grpSp>
      <p:sp>
        <p:nvSpPr>
          <p:cNvPr id="125" name="Google Shape;125;p14"/>
          <p:cNvSpPr txBox="1"/>
          <p:nvPr/>
        </p:nvSpPr>
        <p:spPr>
          <a:xfrm>
            <a:off x="2528450" y="757825"/>
            <a:ext cx="2035500" cy="224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p:txBody>
      </p:sp>
      <p:sp>
        <p:nvSpPr>
          <p:cNvPr id="126" name="Google Shape;126;p14"/>
          <p:cNvSpPr txBox="1"/>
          <p:nvPr/>
        </p:nvSpPr>
        <p:spPr>
          <a:xfrm>
            <a:off x="-258225" y="5379625"/>
            <a:ext cx="3048000" cy="354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matic SC"/>
                <a:ea typeface="Amatic SC"/>
                <a:cs typeface="Amatic SC"/>
                <a:sym typeface="Amatic SC"/>
              </a:rPr>
              <a:t>Educational/Legislative Update in Tennessee</a:t>
            </a:r>
            <a:endParaRPr b="1" sz="1500">
              <a:solidFill>
                <a:schemeClr val="dk1"/>
              </a:solidFill>
              <a:latin typeface="Amatic SC"/>
              <a:ea typeface="Amatic SC"/>
              <a:cs typeface="Amatic SC"/>
              <a:sym typeface="Amatic SC"/>
            </a:endParaRPr>
          </a:p>
          <a:p>
            <a:pPr indent="0" lvl="0" marL="0" marR="0" rtl="0" algn="ctr">
              <a:spcBef>
                <a:spcPts val="0"/>
              </a:spcBef>
              <a:spcAft>
                <a:spcPts val="0"/>
              </a:spcAft>
              <a:buNone/>
            </a:pPr>
            <a:r>
              <a:t/>
            </a:r>
            <a:endParaRPr b="1" sz="1800">
              <a:solidFill>
                <a:schemeClr val="dk1"/>
              </a:solidFill>
              <a:latin typeface="Amatic SC"/>
              <a:ea typeface="Amatic SC"/>
              <a:cs typeface="Amatic SC"/>
              <a:sym typeface="Amatic SC"/>
            </a:endParaRPr>
          </a:p>
        </p:txBody>
      </p:sp>
      <p:sp>
        <p:nvSpPr>
          <p:cNvPr id="127" name="Google Shape;127;p14"/>
          <p:cNvSpPr txBox="1"/>
          <p:nvPr/>
        </p:nvSpPr>
        <p:spPr>
          <a:xfrm>
            <a:off x="100575" y="5677325"/>
            <a:ext cx="2330400" cy="3466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00" u="sng">
                <a:solidFill>
                  <a:schemeClr val="hlink"/>
                </a:solidFill>
                <a:highlight>
                  <a:srgbClr val="FFFFFF"/>
                </a:highlight>
                <a:latin typeface="Times New Roman"/>
                <a:ea typeface="Times New Roman"/>
                <a:cs typeface="Times New Roman"/>
                <a:sym typeface="Times New Roman"/>
                <a:hlinkClick r:id="rId6"/>
              </a:rPr>
              <a:t>Tennessee Celebrates March Literacy Month</a:t>
            </a:r>
            <a:endParaRPr sz="1300">
              <a:solidFill>
                <a:srgbClr val="131E29"/>
              </a:solidFill>
              <a:highlight>
                <a:srgbClr val="FFFFFF"/>
              </a:highlight>
              <a:latin typeface="Times New Roman"/>
              <a:ea typeface="Times New Roman"/>
              <a:cs typeface="Times New Roman"/>
              <a:sym typeface="Times New Roman"/>
            </a:endParaRPr>
          </a:p>
          <a:p>
            <a:pPr indent="0" lvl="0" marL="0" marR="25400" rtl="0" algn="l">
              <a:lnSpc>
                <a:spcPct val="115000"/>
              </a:lnSpc>
              <a:spcBef>
                <a:spcPts val="0"/>
              </a:spcBef>
              <a:spcAft>
                <a:spcPts val="0"/>
              </a:spcAft>
              <a:buClr>
                <a:schemeClr val="dk1"/>
              </a:buClr>
              <a:buSzPts val="1100"/>
              <a:buFont typeface="Arial"/>
              <a:buNone/>
            </a:pPr>
            <a:r>
              <a:rPr lang="en-US" sz="1100">
                <a:solidFill>
                  <a:srgbClr val="414042"/>
                </a:solidFill>
                <a:highlight>
                  <a:srgbClr val="FFFFFF"/>
                </a:highlight>
                <a:latin typeface="Open Sans"/>
                <a:ea typeface="Open Sans"/>
                <a:cs typeface="Open Sans"/>
                <a:sym typeface="Open Sans"/>
              </a:rPr>
              <a:t>Monday, March 04, 2024 | </a:t>
            </a:r>
            <a:r>
              <a:rPr lang="en-US" sz="850">
                <a:solidFill>
                  <a:srgbClr val="414042"/>
                </a:solidFill>
                <a:highlight>
                  <a:srgbClr val="FFFFFF"/>
                </a:highlight>
                <a:latin typeface="Open Sans"/>
                <a:ea typeface="Open Sans"/>
                <a:cs typeface="Open Sans"/>
                <a:sym typeface="Open Sans"/>
              </a:rPr>
              <a:t>01:00pm</a:t>
            </a:r>
            <a:endParaRPr sz="850">
              <a:solidFill>
                <a:srgbClr val="414042"/>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1500"/>
              </a:spcAft>
              <a:buClr>
                <a:schemeClr val="dk1"/>
              </a:buClr>
              <a:buSzPts val="1100"/>
              <a:buFont typeface="Arial"/>
              <a:buNone/>
            </a:pPr>
            <a:r>
              <a:rPr lang="en-US" sz="1100">
                <a:solidFill>
                  <a:srgbClr val="131E29"/>
                </a:solidFill>
                <a:highlight>
                  <a:srgbClr val="FFFFFF"/>
                </a:highlight>
                <a:latin typeface="Open Sans"/>
                <a:ea typeface="Open Sans"/>
                <a:cs typeface="Open Sans"/>
                <a:sym typeface="Open Sans"/>
              </a:rPr>
              <a:t>Nashville, TN – Throughout the month of March, the Tennessee Department of Education invites all Tennesseans to celebrate Tennessee Literacy Month, as proclaimed by Governor Bill Lee, spotlighting the Reading 360 initiative and the focus Tennessee’s educators, families, elected officials, and community partners have on continuing to improve literacy rates for all learners in the state.</a:t>
            </a:r>
            <a:endParaRPr sz="1100">
              <a:solidFill>
                <a:srgbClr val="131E29"/>
              </a:solidFill>
              <a:highlight>
                <a:srgbClr val="FFFFFF"/>
              </a:highlight>
              <a:latin typeface="Open Sans"/>
              <a:ea typeface="Open Sans"/>
              <a:cs typeface="Open Sans"/>
              <a:sym typeface="Open Sans"/>
            </a:endParaRPr>
          </a:p>
        </p:txBody>
      </p:sp>
      <p:sp>
        <p:nvSpPr>
          <p:cNvPr id="128" name="Google Shape;128;p14"/>
          <p:cNvSpPr/>
          <p:nvPr/>
        </p:nvSpPr>
        <p:spPr>
          <a:xfrm>
            <a:off x="3320003" y="7259216"/>
            <a:ext cx="3268500" cy="1509000"/>
          </a:xfrm>
          <a:prstGeom prst="ellipse">
            <a:avLst/>
          </a:prstGeom>
          <a:gradFill>
            <a:gsLst>
              <a:gs pos="0">
                <a:srgbClr val="FFF6DB"/>
              </a:gs>
              <a:gs pos="100000">
                <a:srgbClr val="FAD25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txBox="1"/>
          <p:nvPr/>
        </p:nvSpPr>
        <p:spPr>
          <a:xfrm>
            <a:off x="4004600" y="7403850"/>
            <a:ext cx="1899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Pompiere"/>
                <a:ea typeface="Pompiere"/>
                <a:cs typeface="Pompiere"/>
                <a:sym typeface="Pompiere"/>
              </a:rPr>
              <a:t>Beta Pi Birthdays</a:t>
            </a:r>
            <a:endParaRPr b="1" sz="1800">
              <a:solidFill>
                <a:srgbClr val="FF0000"/>
              </a:solidFill>
              <a:latin typeface="Pompiere"/>
              <a:ea typeface="Pompiere"/>
              <a:cs typeface="Pompiere"/>
              <a:sym typeface="Pompiere"/>
            </a:endParaRPr>
          </a:p>
        </p:txBody>
      </p:sp>
      <p:sp>
        <p:nvSpPr>
          <p:cNvPr id="130" name="Google Shape;130;p14"/>
          <p:cNvSpPr txBox="1"/>
          <p:nvPr/>
        </p:nvSpPr>
        <p:spPr>
          <a:xfrm>
            <a:off x="3430250" y="7259225"/>
            <a:ext cx="3048000" cy="1623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April Bull, 4/17</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p:txBody>
      </p:sp>
      <p:pic>
        <p:nvPicPr>
          <p:cNvPr id="131" name="Google Shape;131;p14"/>
          <p:cNvPicPr preferRelativeResize="0"/>
          <p:nvPr/>
        </p:nvPicPr>
        <p:blipFill>
          <a:blip r:embed="rId7">
            <a:alphaModFix/>
          </a:blip>
          <a:stretch>
            <a:fillRect/>
          </a:stretch>
        </p:blipFill>
        <p:spPr>
          <a:xfrm rot="10800000">
            <a:off x="129823" y="1811526"/>
            <a:ext cx="2271877" cy="857499"/>
          </a:xfrm>
          <a:prstGeom prst="rect">
            <a:avLst/>
          </a:prstGeom>
          <a:noFill/>
          <a:ln>
            <a:noFill/>
          </a:ln>
        </p:spPr>
      </p:pic>
      <p:pic>
        <p:nvPicPr>
          <p:cNvPr id="132" name="Google Shape;132;p14"/>
          <p:cNvPicPr preferRelativeResize="0"/>
          <p:nvPr/>
        </p:nvPicPr>
        <p:blipFill>
          <a:blip r:embed="rId8">
            <a:alphaModFix/>
          </a:blip>
          <a:stretch>
            <a:fillRect/>
          </a:stretch>
        </p:blipFill>
        <p:spPr>
          <a:xfrm>
            <a:off x="6304425" y="7716707"/>
            <a:ext cx="408974" cy="594033"/>
          </a:xfrm>
          <a:prstGeom prst="rect">
            <a:avLst/>
          </a:prstGeom>
          <a:noFill/>
          <a:ln>
            <a:noFill/>
          </a:ln>
        </p:spPr>
      </p:pic>
      <p:sp>
        <p:nvSpPr>
          <p:cNvPr id="133" name="Google Shape;133;p14"/>
          <p:cNvSpPr txBox="1"/>
          <p:nvPr/>
        </p:nvSpPr>
        <p:spPr>
          <a:xfrm>
            <a:off x="164925" y="4233046"/>
            <a:ext cx="2201700" cy="10896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rgbClr val="FF0000"/>
                </a:solidFill>
                <a:latin typeface="Playfair Display"/>
                <a:ea typeface="Playfair Display"/>
                <a:cs typeface="Playfair Display"/>
                <a:sym typeface="Playfair Display"/>
              </a:rPr>
              <a:t>Attendance Drawing</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We will start putting our names into a drawing for a prize in May.</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One entry per meeting.</a:t>
            </a:r>
            <a:endParaRPr sz="1200">
              <a:latin typeface="Playfair Display"/>
              <a:ea typeface="Playfair Display"/>
              <a:cs typeface="Playfair Display"/>
              <a:sym typeface="Playfair Display"/>
            </a:endParaRPr>
          </a:p>
          <a:p>
            <a:pPr indent="0" lvl="0" marL="0" rtl="0" algn="ctr">
              <a:spcBef>
                <a:spcPts val="0"/>
              </a:spcBef>
              <a:spcAft>
                <a:spcPts val="0"/>
              </a:spcAft>
              <a:buNone/>
            </a:pPr>
            <a:r>
              <a:t/>
            </a:r>
            <a:endParaRPr sz="1200">
              <a:latin typeface="Caveat"/>
              <a:ea typeface="Caveat"/>
              <a:cs typeface="Caveat"/>
              <a:sym typeface="Caveat"/>
            </a:endParaRPr>
          </a:p>
        </p:txBody>
      </p:sp>
      <p:sp>
        <p:nvSpPr>
          <p:cNvPr id="134" name="Google Shape;134;p14"/>
          <p:cNvSpPr/>
          <p:nvPr/>
        </p:nvSpPr>
        <p:spPr>
          <a:xfrm>
            <a:off x="3320000" y="6665800"/>
            <a:ext cx="3168900" cy="813600"/>
          </a:xfrm>
          <a:prstGeom prst="ribbon2">
            <a:avLst>
              <a:gd fmla="val 16667" name="adj1"/>
              <a:gd fmla="val 50000" name="adj2"/>
            </a:avLst>
          </a:prstGeom>
          <a:solidFill>
            <a:srgbClr val="EA99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Beta Pi </a:t>
            </a:r>
            <a:r>
              <a:rPr b="1" lang="en-US" sz="1600">
                <a:latin typeface="Mountains of Christmas"/>
                <a:ea typeface="Mountains of Christmas"/>
                <a:cs typeface="Mountains of Christmas"/>
                <a:sym typeface="Mountains of Christmas"/>
              </a:rPr>
              <a:t>Dues</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Active - $85 </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Reserve - $58</a:t>
            </a:r>
            <a:endParaRPr b="1" sz="1600">
              <a:latin typeface="Mountains of Christmas"/>
              <a:ea typeface="Mountains of Christmas"/>
              <a:cs typeface="Mountains of Christmas"/>
              <a:sym typeface="Mountains of Christmas"/>
            </a:endParaRPr>
          </a:p>
        </p:txBody>
      </p:sp>
      <p:sp>
        <p:nvSpPr>
          <p:cNvPr id="135" name="Google Shape;135;p14"/>
          <p:cNvSpPr txBox="1"/>
          <p:nvPr/>
        </p:nvSpPr>
        <p:spPr>
          <a:xfrm>
            <a:off x="285650" y="3006600"/>
            <a:ext cx="17433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latin typeface="Pompiere"/>
                <a:ea typeface="Pompiere"/>
                <a:cs typeface="Pompiere"/>
                <a:sym typeface="Pompiere"/>
              </a:rPr>
              <a:t>DKG on Social Media</a:t>
            </a:r>
            <a:endParaRPr b="1" sz="1800">
              <a:solidFill>
                <a:srgbClr val="FF0000"/>
              </a:solidFill>
              <a:latin typeface="Pompiere"/>
              <a:ea typeface="Pompiere"/>
              <a:cs typeface="Pompiere"/>
              <a:sym typeface="Pompiere"/>
            </a:endParaRPr>
          </a:p>
          <a:p>
            <a:pPr indent="0" lvl="0" marL="0" rtl="0" algn="l">
              <a:spcBef>
                <a:spcPts val="0"/>
              </a:spcBef>
              <a:spcAft>
                <a:spcPts val="0"/>
              </a:spcAft>
              <a:buNone/>
            </a:pPr>
            <a:r>
              <a:t/>
            </a:r>
            <a:endParaRPr/>
          </a:p>
        </p:txBody>
      </p:sp>
      <p:pic>
        <p:nvPicPr>
          <p:cNvPr id="136" name="Google Shape;136;p14">
            <a:hlinkClick r:id="rId9"/>
          </p:cNvPr>
          <p:cNvPicPr preferRelativeResize="0"/>
          <p:nvPr/>
        </p:nvPicPr>
        <p:blipFill>
          <a:blip r:embed="rId10">
            <a:alphaModFix/>
          </a:blip>
          <a:stretch>
            <a:fillRect/>
          </a:stretch>
        </p:blipFill>
        <p:spPr>
          <a:xfrm>
            <a:off x="474950" y="3469400"/>
            <a:ext cx="408975" cy="408975"/>
          </a:xfrm>
          <a:prstGeom prst="rect">
            <a:avLst/>
          </a:prstGeom>
          <a:noFill/>
          <a:ln>
            <a:noFill/>
          </a:ln>
        </p:spPr>
      </p:pic>
      <p:pic>
        <p:nvPicPr>
          <p:cNvPr id="137" name="Google Shape;137;p14">
            <a:hlinkClick r:id="rId11"/>
          </p:cNvPr>
          <p:cNvPicPr preferRelativeResize="0"/>
          <p:nvPr/>
        </p:nvPicPr>
        <p:blipFill>
          <a:blip r:embed="rId10">
            <a:alphaModFix/>
          </a:blip>
          <a:stretch>
            <a:fillRect/>
          </a:stretch>
        </p:blipFill>
        <p:spPr>
          <a:xfrm>
            <a:off x="1320713" y="3469400"/>
            <a:ext cx="408975" cy="408975"/>
          </a:xfrm>
          <a:prstGeom prst="rect">
            <a:avLst/>
          </a:prstGeom>
          <a:noFill/>
          <a:ln>
            <a:noFill/>
          </a:ln>
        </p:spPr>
      </p:pic>
      <p:sp>
        <p:nvSpPr>
          <p:cNvPr id="138" name="Google Shape;138;p14"/>
          <p:cNvSpPr txBox="1"/>
          <p:nvPr/>
        </p:nvSpPr>
        <p:spPr>
          <a:xfrm>
            <a:off x="350400" y="3841263"/>
            <a:ext cx="2035500" cy="2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Xi State	DKG</a:t>
            </a:r>
            <a:endParaRPr/>
          </a:p>
        </p:txBody>
      </p:sp>
      <p:sp>
        <p:nvSpPr>
          <p:cNvPr id="139" name="Google Shape;139;p14"/>
          <p:cNvSpPr txBox="1"/>
          <p:nvPr/>
        </p:nvSpPr>
        <p:spPr>
          <a:xfrm>
            <a:off x="2459450" y="208600"/>
            <a:ext cx="4138500" cy="2019000"/>
          </a:xfrm>
          <a:prstGeom prst="rect">
            <a:avLst/>
          </a:prstGeom>
          <a:noFill/>
          <a:ln>
            <a:noFill/>
          </a:ln>
        </p:spPr>
        <p:txBody>
          <a:bodyPr anchorCtr="0" anchor="t" bIns="45700" lIns="91425" spcFirstLastPara="1" rIns="91425" wrap="square" tIns="45700">
            <a:noAutofit/>
          </a:bodyPr>
          <a:lstStyle/>
          <a:p>
            <a:pPr indent="457200" lvl="0" marL="0" rtl="0" algn="ctr">
              <a:spcBef>
                <a:spcPts val="0"/>
              </a:spcBef>
              <a:spcAft>
                <a:spcPts val="0"/>
              </a:spcAft>
              <a:buClr>
                <a:schemeClr val="dk1"/>
              </a:buClr>
              <a:buSzPts val="1100"/>
              <a:buFont typeface="Arial"/>
              <a:buNone/>
            </a:pPr>
            <a:r>
              <a:rPr b="1" lang="en-US" sz="1500">
                <a:solidFill>
                  <a:srgbClr val="FF0000"/>
                </a:solidFill>
              </a:rPr>
              <a:t>Chapter Member</a:t>
            </a:r>
            <a:r>
              <a:rPr b="1" lang="en-US" sz="1500">
                <a:solidFill>
                  <a:srgbClr val="FF0000"/>
                </a:solidFill>
              </a:rPr>
              <a:t> Spotlight</a:t>
            </a:r>
            <a:endParaRPr b="1" sz="1500">
              <a:solidFill>
                <a:srgbClr val="FF0000"/>
              </a:solidFill>
            </a:endParaRPr>
          </a:p>
          <a:p>
            <a:pPr indent="457200" lvl="0" marL="0" rtl="0" algn="l">
              <a:spcBef>
                <a:spcPts val="0"/>
              </a:spcBef>
              <a:spcAft>
                <a:spcPts val="0"/>
              </a:spcAft>
              <a:buClr>
                <a:schemeClr val="dk1"/>
              </a:buClr>
              <a:buSzPts val="1100"/>
              <a:buFont typeface="Arial"/>
              <a:buNone/>
            </a:pPr>
            <a:r>
              <a:t/>
            </a:r>
            <a:endParaRPr/>
          </a:p>
        </p:txBody>
      </p:sp>
      <p:sp>
        <p:nvSpPr>
          <p:cNvPr id="140" name="Google Shape;140;p14"/>
          <p:cNvSpPr txBox="1"/>
          <p:nvPr/>
        </p:nvSpPr>
        <p:spPr>
          <a:xfrm>
            <a:off x="2945450" y="2831200"/>
            <a:ext cx="3645000" cy="298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Classroom Adoption</a:t>
            </a:r>
            <a:endParaRPr b="1">
              <a:solidFill>
                <a:srgbClr val="FF0000"/>
              </a:solidFill>
              <a:latin typeface="Calibri"/>
              <a:ea typeface="Calibri"/>
              <a:cs typeface="Calibri"/>
              <a:sym typeface="Calibri"/>
            </a:endParaRPr>
          </a:p>
          <a:p>
            <a:pPr indent="0" lvl="0" marL="0" rtl="0" algn="ctr">
              <a:spcBef>
                <a:spcPts val="0"/>
              </a:spcBef>
              <a:spcAft>
                <a:spcPts val="0"/>
              </a:spcAft>
              <a:buNone/>
            </a:pPr>
            <a:r>
              <a:rPr b="1" lang="en-US">
                <a:solidFill>
                  <a:srgbClr val="FF0000"/>
                </a:solidFill>
                <a:latin typeface="Calibri"/>
                <a:ea typeface="Calibri"/>
                <a:cs typeface="Calibri"/>
                <a:sym typeface="Calibri"/>
              </a:rPr>
              <a:t>Lisa Corum, LES</a:t>
            </a:r>
            <a:endParaRPr b="1">
              <a:solidFill>
                <a:srgbClr val="FF0000"/>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We selected Lisa Corum, who teaches second grade at Luttrell as our classroom supply recipient. She is a first-year teacher with fifteen students in her class. She started after Christmas, and needs basically everything. Her biggest need is items for classroom organization. She would also appreciate books for her classroom library. If anyone has age-appropriate books to donate, we could take those to her. We have emailed her Amazon wishlist to everyone.</a:t>
            </a:r>
            <a:endParaRPr>
              <a:latin typeface="Calibri"/>
              <a:ea typeface="Calibri"/>
              <a:cs typeface="Calibri"/>
              <a:sym typeface="Calibri"/>
            </a:endParaRPr>
          </a:p>
        </p:txBody>
      </p:sp>
      <p:sp>
        <p:nvSpPr>
          <p:cNvPr id="141" name="Google Shape;141;p14"/>
          <p:cNvSpPr txBox="1"/>
          <p:nvPr/>
        </p:nvSpPr>
        <p:spPr>
          <a:xfrm>
            <a:off x="3632000" y="5894900"/>
            <a:ext cx="2271900" cy="4002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u="sng">
                <a:solidFill>
                  <a:srgbClr val="FF0000"/>
                </a:solidFill>
                <a:latin typeface="Calibri"/>
                <a:ea typeface="Calibri"/>
                <a:cs typeface="Calibri"/>
                <a:sym typeface="Calibri"/>
                <a:hlinkClick r:id="rId12">
                  <a:extLst>
                    <a:ext uri="{A12FA001-AC4F-418D-AE19-62706E023703}">
                      <ahyp:hlinkClr val="tx"/>
                    </a:ext>
                  </a:extLst>
                </a:hlinkClick>
              </a:rPr>
              <a:t>Member Spotlight Form</a:t>
            </a:r>
            <a:endParaRPr>
              <a:solidFill>
                <a:srgbClr val="FF0000"/>
              </a:solidFill>
              <a:latin typeface="Calibri"/>
              <a:ea typeface="Calibri"/>
              <a:cs typeface="Calibri"/>
              <a:sym typeface="Calibri"/>
            </a:endParaRPr>
          </a:p>
        </p:txBody>
      </p:sp>
      <p:pic>
        <p:nvPicPr>
          <p:cNvPr id="142" name="Google Shape;142;p14"/>
          <p:cNvPicPr preferRelativeResize="0"/>
          <p:nvPr/>
        </p:nvPicPr>
        <p:blipFill>
          <a:blip r:embed="rId13">
            <a:alphaModFix/>
          </a:blip>
          <a:stretch>
            <a:fillRect/>
          </a:stretch>
        </p:blipFill>
        <p:spPr>
          <a:xfrm>
            <a:off x="3632000" y="557525"/>
            <a:ext cx="2271900" cy="21961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