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Lst>
  <p:sldSz cy="9144000" cx="6858000"/>
  <p:notesSz cx="7010400" cy="9296400"/>
  <p:embeddedFontLst>
    <p:embeddedFont>
      <p:font typeface="Mountains of Christmas"/>
      <p:regular r:id="rId8"/>
      <p:bold r:id="rId9"/>
    </p:embeddedFont>
    <p:embeddedFont>
      <p:font typeface="Caveat"/>
      <p:regular r:id="rId10"/>
      <p:bold r:id="rId11"/>
    </p:embeddedFont>
    <p:embeddedFont>
      <p:font typeface="Lobster"/>
      <p:regular r:id="rId12"/>
    </p:embeddedFont>
    <p:embeddedFont>
      <p:font typeface="Amatic SC"/>
      <p:regular r:id="rId13"/>
      <p:bold r:id="rId14"/>
    </p:embeddedFont>
    <p:embeddedFont>
      <p:font typeface="Playfair Display"/>
      <p:regular r:id="rId15"/>
      <p:bold r:id="rId16"/>
      <p:italic r:id="rId17"/>
      <p:boldItalic r:id="rId18"/>
    </p:embeddedFont>
    <p:embeddedFont>
      <p:font typeface="Pacifico"/>
      <p:regular r:id="rId19"/>
    </p:embeddedFont>
    <p:embeddedFont>
      <p:font typeface="Pompiere"/>
      <p:regular r:id="rId20"/>
    </p:embeddedFont>
    <p:embeddedFont>
      <p:font typeface="Dancing Script"/>
      <p:regular r:id="rId21"/>
      <p:bold r:id="rId22"/>
    </p:embeddedFont>
    <p:embeddedFont>
      <p:font typeface="Open Sans Light"/>
      <p:regular r:id="rId23"/>
      <p:bold r:id="rId24"/>
      <p:italic r:id="rId25"/>
      <p:boldItalic r:id="rId26"/>
    </p:embeddedFont>
    <p:embeddedFont>
      <p:font typeface="Open Sans"/>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ompiere-regular.fntdata"/><Relationship Id="rId22" Type="http://schemas.openxmlformats.org/officeDocument/2006/relationships/font" Target="fonts/DancingScript-bold.fntdata"/><Relationship Id="rId21" Type="http://schemas.openxmlformats.org/officeDocument/2006/relationships/font" Target="fonts/DancingScript-regular.fntdata"/><Relationship Id="rId24" Type="http://schemas.openxmlformats.org/officeDocument/2006/relationships/font" Target="fonts/OpenSansLight-bold.fntdata"/><Relationship Id="rId23" Type="http://schemas.openxmlformats.org/officeDocument/2006/relationships/font" Target="fonts/OpenSansLight-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MountainsofChristmas-bold.fntdata"/><Relationship Id="rId26" Type="http://schemas.openxmlformats.org/officeDocument/2006/relationships/font" Target="fonts/OpenSansLight-boldItalic.fntdata"/><Relationship Id="rId25" Type="http://schemas.openxmlformats.org/officeDocument/2006/relationships/font" Target="fonts/OpenSansLight-italic.fntdata"/><Relationship Id="rId28" Type="http://schemas.openxmlformats.org/officeDocument/2006/relationships/font" Target="fonts/OpenSans-bold.fntdata"/><Relationship Id="rId27" Type="http://schemas.openxmlformats.org/officeDocument/2006/relationships/font" Target="fonts/OpenSans-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penSans-italic.fntdata"/><Relationship Id="rId7" Type="http://schemas.openxmlformats.org/officeDocument/2006/relationships/slide" Target="slides/slide2.xml"/><Relationship Id="rId8" Type="http://schemas.openxmlformats.org/officeDocument/2006/relationships/font" Target="fonts/MountainsofChristmas-regular.fntdata"/><Relationship Id="rId30" Type="http://schemas.openxmlformats.org/officeDocument/2006/relationships/font" Target="fonts/OpenSans-boldItalic.fntdata"/><Relationship Id="rId11" Type="http://schemas.openxmlformats.org/officeDocument/2006/relationships/font" Target="fonts/Caveat-bold.fntdata"/><Relationship Id="rId10" Type="http://schemas.openxmlformats.org/officeDocument/2006/relationships/font" Target="fonts/Caveat-regular.fntdata"/><Relationship Id="rId13" Type="http://schemas.openxmlformats.org/officeDocument/2006/relationships/font" Target="fonts/AmaticSC-regular.fntdata"/><Relationship Id="rId12" Type="http://schemas.openxmlformats.org/officeDocument/2006/relationships/font" Target="fonts/Lobster-regular.fntdata"/><Relationship Id="rId15" Type="http://schemas.openxmlformats.org/officeDocument/2006/relationships/font" Target="fonts/PlayfairDisplay-regular.fntdata"/><Relationship Id="rId14" Type="http://schemas.openxmlformats.org/officeDocument/2006/relationships/font" Target="fonts/AmaticSC-bold.fntdata"/><Relationship Id="rId17" Type="http://schemas.openxmlformats.org/officeDocument/2006/relationships/font" Target="fonts/PlayfairDisplay-italic.fntdata"/><Relationship Id="rId16" Type="http://schemas.openxmlformats.org/officeDocument/2006/relationships/font" Target="fonts/PlayfairDisplay-bold.fntdata"/><Relationship Id="rId19" Type="http://schemas.openxmlformats.org/officeDocument/2006/relationships/font" Target="fonts/Pacifico-regular.fntdata"/><Relationship Id="rId18" Type="http://schemas.openxmlformats.org/officeDocument/2006/relationships/font" Target="fonts/PlayfairDisplay-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701025" y="4415775"/>
            <a:ext cx="5608300" cy="4183375"/>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3:notes"/>
          <p:cNvSpPr txBox="1"/>
          <p:nvPr>
            <p:ph idx="1" type="body"/>
          </p:nvPr>
        </p:nvSpPr>
        <p:spPr>
          <a:xfrm>
            <a:off x="701025" y="4415775"/>
            <a:ext cx="5608300" cy="41833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3:notes"/>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4:notes"/>
          <p:cNvSpPr txBox="1"/>
          <p:nvPr>
            <p:ph idx="1" type="body"/>
          </p:nvPr>
        </p:nvSpPr>
        <p:spPr>
          <a:xfrm>
            <a:off x="701025" y="4415775"/>
            <a:ext cx="5608300" cy="41833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4:notes"/>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71488" y="8475136"/>
            <a:ext cx="1543050" cy="48683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
          <p:cNvSpPr txBox="1"/>
          <p:nvPr>
            <p:ph idx="11" type="ftr"/>
          </p:nvPr>
        </p:nvSpPr>
        <p:spPr>
          <a:xfrm>
            <a:off x="2271713" y="8475136"/>
            <a:ext cx="2314575" cy="48683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
          <p:cNvSpPr txBox="1"/>
          <p:nvPr>
            <p:ph idx="12" type="sldNum"/>
          </p:nvPr>
        </p:nvSpPr>
        <p:spPr>
          <a:xfrm>
            <a:off x="4843463" y="8475136"/>
            <a:ext cx="1543050" cy="48683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71488" y="486836"/>
            <a:ext cx="5915025" cy="1767417"/>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0" name="Google Shape;70;p11"/>
          <p:cNvSpPr txBox="1"/>
          <p:nvPr>
            <p:ph idx="1" type="body"/>
          </p:nvPr>
        </p:nvSpPr>
        <p:spPr>
          <a:xfrm rot="5400000">
            <a:off x="528108" y="2377546"/>
            <a:ext cx="5801784" cy="5915025"/>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71" name="Google Shape;71;p11"/>
          <p:cNvSpPr txBox="1"/>
          <p:nvPr>
            <p:ph idx="10" type="dt"/>
          </p:nvPr>
        </p:nvSpPr>
        <p:spPr>
          <a:xfrm>
            <a:off x="471488" y="8475136"/>
            <a:ext cx="1543050" cy="48683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2" name="Google Shape;72;p11"/>
          <p:cNvSpPr txBox="1"/>
          <p:nvPr>
            <p:ph idx="11" type="ftr"/>
          </p:nvPr>
        </p:nvSpPr>
        <p:spPr>
          <a:xfrm>
            <a:off x="2271713" y="8475136"/>
            <a:ext cx="2314575" cy="48683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3" name="Google Shape;73;p11"/>
          <p:cNvSpPr txBox="1"/>
          <p:nvPr>
            <p:ph idx="12" type="sldNum"/>
          </p:nvPr>
        </p:nvSpPr>
        <p:spPr>
          <a:xfrm>
            <a:off x="4843463" y="8475136"/>
            <a:ext cx="1543050" cy="48683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1772576" y="3622015"/>
            <a:ext cx="7749117" cy="1478756"/>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6" name="Google Shape;76;p12"/>
          <p:cNvSpPr txBox="1"/>
          <p:nvPr>
            <p:ph idx="1" type="body"/>
          </p:nvPr>
        </p:nvSpPr>
        <p:spPr>
          <a:xfrm rot="5400000">
            <a:off x="-1227799" y="2186121"/>
            <a:ext cx="7749117" cy="4350544"/>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77" name="Google Shape;77;p12"/>
          <p:cNvSpPr txBox="1"/>
          <p:nvPr>
            <p:ph idx="10" type="dt"/>
          </p:nvPr>
        </p:nvSpPr>
        <p:spPr>
          <a:xfrm>
            <a:off x="471488" y="8475136"/>
            <a:ext cx="1543050" cy="48683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8" name="Google Shape;78;p12"/>
          <p:cNvSpPr txBox="1"/>
          <p:nvPr>
            <p:ph idx="11" type="ftr"/>
          </p:nvPr>
        </p:nvSpPr>
        <p:spPr>
          <a:xfrm>
            <a:off x="2271713" y="8475136"/>
            <a:ext cx="2314575" cy="48683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9" name="Google Shape;79;p12"/>
          <p:cNvSpPr txBox="1"/>
          <p:nvPr>
            <p:ph idx="12" type="sldNum"/>
          </p:nvPr>
        </p:nvSpPr>
        <p:spPr>
          <a:xfrm>
            <a:off x="4843463" y="8475136"/>
            <a:ext cx="1543050" cy="48683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514350" y="1496484"/>
            <a:ext cx="5829300" cy="3183467"/>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dk1"/>
              </a:buClr>
              <a:buSzPts val="4500"/>
              <a:buFont typeface="Calibri"/>
              <a:buNone/>
              <a:defRPr b="0" i="0" sz="45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 name="Google Shape;17;p3"/>
          <p:cNvSpPr txBox="1"/>
          <p:nvPr>
            <p:ph idx="1" type="subTitle"/>
          </p:nvPr>
        </p:nvSpPr>
        <p:spPr>
          <a:xfrm>
            <a:off x="857250" y="4802717"/>
            <a:ext cx="5143500" cy="2207683"/>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75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lvl="1" marR="0" rtl="0" algn="ctr">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2pPr>
            <a:lvl3pPr lvl="2" marR="0" rtl="0" algn="ctr">
              <a:lnSpc>
                <a:spcPct val="90000"/>
              </a:lnSpc>
              <a:spcBef>
                <a:spcPts val="375"/>
              </a:spcBef>
              <a:spcAft>
                <a:spcPts val="0"/>
              </a:spcAft>
              <a:buClr>
                <a:schemeClr val="dk1"/>
              </a:buClr>
              <a:buSzPts val="1350"/>
              <a:buFont typeface="Arial"/>
              <a:buNone/>
              <a:defRPr b="0" i="0" sz="1350" u="none" cap="none" strike="noStrike">
                <a:solidFill>
                  <a:schemeClr val="dk1"/>
                </a:solidFill>
                <a:latin typeface="Calibri"/>
                <a:ea typeface="Calibri"/>
                <a:cs typeface="Calibri"/>
                <a:sym typeface="Calibri"/>
              </a:defRPr>
            </a:lvl3pPr>
            <a:lvl4pPr lvl="3"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4pPr>
            <a:lvl5pPr lvl="4"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5pPr>
            <a:lvl6pPr lvl="5"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18" name="Google Shape;18;p3"/>
          <p:cNvSpPr txBox="1"/>
          <p:nvPr>
            <p:ph idx="10" type="dt"/>
          </p:nvPr>
        </p:nvSpPr>
        <p:spPr>
          <a:xfrm>
            <a:off x="471488" y="8475136"/>
            <a:ext cx="1543050" cy="48683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 name="Google Shape;19;p3"/>
          <p:cNvSpPr txBox="1"/>
          <p:nvPr>
            <p:ph idx="11" type="ftr"/>
          </p:nvPr>
        </p:nvSpPr>
        <p:spPr>
          <a:xfrm>
            <a:off x="2271713" y="8475136"/>
            <a:ext cx="2314575" cy="48683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 name="Google Shape;20;p3"/>
          <p:cNvSpPr txBox="1"/>
          <p:nvPr>
            <p:ph idx="12" type="sldNum"/>
          </p:nvPr>
        </p:nvSpPr>
        <p:spPr>
          <a:xfrm>
            <a:off x="4843463" y="8475136"/>
            <a:ext cx="1543050" cy="48683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71488" y="486836"/>
            <a:ext cx="5915025" cy="1767417"/>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 name="Google Shape;23;p4"/>
          <p:cNvSpPr txBox="1"/>
          <p:nvPr>
            <p:ph idx="1" type="body"/>
          </p:nvPr>
        </p:nvSpPr>
        <p:spPr>
          <a:xfrm>
            <a:off x="471488" y="2434167"/>
            <a:ext cx="5915025" cy="5801784"/>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24" name="Google Shape;24;p4"/>
          <p:cNvSpPr txBox="1"/>
          <p:nvPr>
            <p:ph idx="10" type="dt"/>
          </p:nvPr>
        </p:nvSpPr>
        <p:spPr>
          <a:xfrm>
            <a:off x="471488" y="8475136"/>
            <a:ext cx="1543050" cy="48683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5" name="Google Shape;25;p4"/>
          <p:cNvSpPr txBox="1"/>
          <p:nvPr>
            <p:ph idx="11" type="ftr"/>
          </p:nvPr>
        </p:nvSpPr>
        <p:spPr>
          <a:xfrm>
            <a:off x="2271713" y="8475136"/>
            <a:ext cx="2314575" cy="48683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6" name="Google Shape;26;p4"/>
          <p:cNvSpPr txBox="1"/>
          <p:nvPr>
            <p:ph idx="12" type="sldNum"/>
          </p:nvPr>
        </p:nvSpPr>
        <p:spPr>
          <a:xfrm>
            <a:off x="4843463" y="8475136"/>
            <a:ext cx="1543050" cy="48683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467916" y="2279653"/>
            <a:ext cx="5915025" cy="3803649"/>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4500"/>
              <a:buFont typeface="Calibri"/>
              <a:buNone/>
              <a:defRPr b="0" i="0" sz="45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9" name="Google Shape;29;p5"/>
          <p:cNvSpPr txBox="1"/>
          <p:nvPr>
            <p:ph idx="1" type="body"/>
          </p:nvPr>
        </p:nvSpPr>
        <p:spPr>
          <a:xfrm>
            <a:off x="467916" y="6119286"/>
            <a:ext cx="5915025" cy="200024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75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indent="-228600" lvl="1" marL="914400" marR="0" rtl="0" algn="l">
              <a:lnSpc>
                <a:spcPct val="90000"/>
              </a:lnSpc>
              <a:spcBef>
                <a:spcPts val="375"/>
              </a:spcBef>
              <a:spcAft>
                <a:spcPts val="0"/>
              </a:spcAft>
              <a:buClr>
                <a:srgbClr val="888888"/>
              </a:buClr>
              <a:buSzPts val="1500"/>
              <a:buFont typeface="Arial"/>
              <a:buNone/>
              <a:defRPr b="0" i="0" sz="15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375"/>
              </a:spcBef>
              <a:spcAft>
                <a:spcPts val="0"/>
              </a:spcAft>
              <a:buClr>
                <a:srgbClr val="888888"/>
              </a:buClr>
              <a:buSzPts val="1350"/>
              <a:buFont typeface="Arial"/>
              <a:buNone/>
              <a:defRPr b="0" i="0" sz="1350" u="none" cap="none" strike="noStrike">
                <a:solidFill>
                  <a:srgbClr val="888888"/>
                </a:solidFill>
                <a:latin typeface="Calibri"/>
                <a:ea typeface="Calibri"/>
                <a:cs typeface="Calibri"/>
                <a:sym typeface="Calibri"/>
              </a:defRPr>
            </a:lvl3pPr>
            <a:lvl4pPr indent="-228600" lvl="3" marL="18288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9pPr>
          </a:lstStyle>
          <a:p/>
        </p:txBody>
      </p:sp>
      <p:sp>
        <p:nvSpPr>
          <p:cNvPr id="30" name="Google Shape;30;p5"/>
          <p:cNvSpPr txBox="1"/>
          <p:nvPr>
            <p:ph idx="10" type="dt"/>
          </p:nvPr>
        </p:nvSpPr>
        <p:spPr>
          <a:xfrm>
            <a:off x="471488" y="8475136"/>
            <a:ext cx="1543050" cy="48683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1" name="Google Shape;31;p5"/>
          <p:cNvSpPr txBox="1"/>
          <p:nvPr>
            <p:ph idx="11" type="ftr"/>
          </p:nvPr>
        </p:nvSpPr>
        <p:spPr>
          <a:xfrm>
            <a:off x="2271713" y="8475136"/>
            <a:ext cx="2314575" cy="48683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2" name="Google Shape;32;p5"/>
          <p:cNvSpPr txBox="1"/>
          <p:nvPr>
            <p:ph idx="12" type="sldNum"/>
          </p:nvPr>
        </p:nvSpPr>
        <p:spPr>
          <a:xfrm>
            <a:off x="4843463" y="8475136"/>
            <a:ext cx="1543050" cy="48683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71488" y="486836"/>
            <a:ext cx="5915025" cy="1767417"/>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5" name="Google Shape;35;p6"/>
          <p:cNvSpPr txBox="1"/>
          <p:nvPr>
            <p:ph idx="1" type="body"/>
          </p:nvPr>
        </p:nvSpPr>
        <p:spPr>
          <a:xfrm>
            <a:off x="471488" y="2434167"/>
            <a:ext cx="2914650" cy="5801784"/>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36" name="Google Shape;36;p6"/>
          <p:cNvSpPr txBox="1"/>
          <p:nvPr>
            <p:ph idx="2" type="body"/>
          </p:nvPr>
        </p:nvSpPr>
        <p:spPr>
          <a:xfrm>
            <a:off x="3471863" y="2434167"/>
            <a:ext cx="2914650" cy="5801784"/>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37" name="Google Shape;37;p6"/>
          <p:cNvSpPr txBox="1"/>
          <p:nvPr>
            <p:ph idx="10" type="dt"/>
          </p:nvPr>
        </p:nvSpPr>
        <p:spPr>
          <a:xfrm>
            <a:off x="471488" y="8475136"/>
            <a:ext cx="1543050" cy="48683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8" name="Google Shape;38;p6"/>
          <p:cNvSpPr txBox="1"/>
          <p:nvPr>
            <p:ph idx="11" type="ftr"/>
          </p:nvPr>
        </p:nvSpPr>
        <p:spPr>
          <a:xfrm>
            <a:off x="2271713" y="8475136"/>
            <a:ext cx="2314575" cy="48683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9" name="Google Shape;39;p6"/>
          <p:cNvSpPr txBox="1"/>
          <p:nvPr>
            <p:ph idx="12" type="sldNum"/>
          </p:nvPr>
        </p:nvSpPr>
        <p:spPr>
          <a:xfrm>
            <a:off x="4843463" y="8475136"/>
            <a:ext cx="1543050" cy="48683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72381" y="486836"/>
            <a:ext cx="5915025" cy="1767417"/>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2" name="Google Shape;42;p7"/>
          <p:cNvSpPr txBox="1"/>
          <p:nvPr>
            <p:ph idx="1" type="body"/>
          </p:nvPr>
        </p:nvSpPr>
        <p:spPr>
          <a:xfrm>
            <a:off x="472381" y="2241551"/>
            <a:ext cx="2901255" cy="1098549"/>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75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1pPr>
            <a:lvl2pPr indent="-228600" lvl="1" marL="914400" marR="0" rtl="0" algn="l">
              <a:lnSpc>
                <a:spcPct val="90000"/>
              </a:lnSpc>
              <a:spcBef>
                <a:spcPts val="375"/>
              </a:spcBef>
              <a:spcAft>
                <a:spcPts val="0"/>
              </a:spcAft>
              <a:buClr>
                <a:schemeClr val="dk1"/>
              </a:buClr>
              <a:buSzPts val="1500"/>
              <a:buFont typeface="Arial"/>
              <a:buNone/>
              <a:defRPr b="1" i="0" sz="1500" u="none" cap="none" strike="noStrike">
                <a:solidFill>
                  <a:schemeClr val="dk1"/>
                </a:solidFill>
                <a:latin typeface="Calibri"/>
                <a:ea typeface="Calibri"/>
                <a:cs typeface="Calibri"/>
                <a:sym typeface="Calibri"/>
              </a:defRPr>
            </a:lvl2pPr>
            <a:lvl3pPr indent="-228600" lvl="2" marL="1371600" marR="0" rtl="0" algn="l">
              <a:lnSpc>
                <a:spcPct val="90000"/>
              </a:lnSpc>
              <a:spcBef>
                <a:spcPts val="375"/>
              </a:spcBef>
              <a:spcAft>
                <a:spcPts val="0"/>
              </a:spcAft>
              <a:buClr>
                <a:schemeClr val="dk1"/>
              </a:buClr>
              <a:buSzPts val="1350"/>
              <a:buFont typeface="Arial"/>
              <a:buNone/>
              <a:defRPr b="1" i="0" sz="1350" u="none" cap="none" strike="noStrike">
                <a:solidFill>
                  <a:schemeClr val="dk1"/>
                </a:solidFill>
                <a:latin typeface="Calibri"/>
                <a:ea typeface="Calibri"/>
                <a:cs typeface="Calibri"/>
                <a:sym typeface="Calibri"/>
              </a:defRPr>
            </a:lvl3pPr>
            <a:lvl4pPr indent="-228600" lvl="3" marL="18288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4pPr>
            <a:lvl5pPr indent="-228600" lvl="4" marL="22860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5pPr>
            <a:lvl6pPr indent="-228600" lvl="5" marL="27432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6pPr>
            <a:lvl7pPr indent="-228600" lvl="6" marL="32004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7pPr>
            <a:lvl8pPr indent="-228600" lvl="7" marL="36576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8pPr>
            <a:lvl9pPr indent="-228600" lvl="8" marL="41148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9pPr>
          </a:lstStyle>
          <a:p/>
        </p:txBody>
      </p:sp>
      <p:sp>
        <p:nvSpPr>
          <p:cNvPr id="43" name="Google Shape;43;p7"/>
          <p:cNvSpPr txBox="1"/>
          <p:nvPr>
            <p:ph idx="2" type="body"/>
          </p:nvPr>
        </p:nvSpPr>
        <p:spPr>
          <a:xfrm>
            <a:off x="472381" y="3340100"/>
            <a:ext cx="2901255" cy="4912784"/>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44" name="Google Shape;44;p7"/>
          <p:cNvSpPr txBox="1"/>
          <p:nvPr>
            <p:ph idx="3" type="body"/>
          </p:nvPr>
        </p:nvSpPr>
        <p:spPr>
          <a:xfrm>
            <a:off x="3471863" y="2241551"/>
            <a:ext cx="2915543" cy="1098549"/>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75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1pPr>
            <a:lvl2pPr indent="-228600" lvl="1" marL="914400" marR="0" rtl="0" algn="l">
              <a:lnSpc>
                <a:spcPct val="90000"/>
              </a:lnSpc>
              <a:spcBef>
                <a:spcPts val="375"/>
              </a:spcBef>
              <a:spcAft>
                <a:spcPts val="0"/>
              </a:spcAft>
              <a:buClr>
                <a:schemeClr val="dk1"/>
              </a:buClr>
              <a:buSzPts val="1500"/>
              <a:buFont typeface="Arial"/>
              <a:buNone/>
              <a:defRPr b="1" i="0" sz="1500" u="none" cap="none" strike="noStrike">
                <a:solidFill>
                  <a:schemeClr val="dk1"/>
                </a:solidFill>
                <a:latin typeface="Calibri"/>
                <a:ea typeface="Calibri"/>
                <a:cs typeface="Calibri"/>
                <a:sym typeface="Calibri"/>
              </a:defRPr>
            </a:lvl2pPr>
            <a:lvl3pPr indent="-228600" lvl="2" marL="1371600" marR="0" rtl="0" algn="l">
              <a:lnSpc>
                <a:spcPct val="90000"/>
              </a:lnSpc>
              <a:spcBef>
                <a:spcPts val="375"/>
              </a:spcBef>
              <a:spcAft>
                <a:spcPts val="0"/>
              </a:spcAft>
              <a:buClr>
                <a:schemeClr val="dk1"/>
              </a:buClr>
              <a:buSzPts val="1350"/>
              <a:buFont typeface="Arial"/>
              <a:buNone/>
              <a:defRPr b="1" i="0" sz="1350" u="none" cap="none" strike="noStrike">
                <a:solidFill>
                  <a:schemeClr val="dk1"/>
                </a:solidFill>
                <a:latin typeface="Calibri"/>
                <a:ea typeface="Calibri"/>
                <a:cs typeface="Calibri"/>
                <a:sym typeface="Calibri"/>
              </a:defRPr>
            </a:lvl3pPr>
            <a:lvl4pPr indent="-228600" lvl="3" marL="18288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4pPr>
            <a:lvl5pPr indent="-228600" lvl="4" marL="22860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5pPr>
            <a:lvl6pPr indent="-228600" lvl="5" marL="27432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6pPr>
            <a:lvl7pPr indent="-228600" lvl="6" marL="32004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7pPr>
            <a:lvl8pPr indent="-228600" lvl="7" marL="36576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8pPr>
            <a:lvl9pPr indent="-228600" lvl="8" marL="41148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9pPr>
          </a:lstStyle>
          <a:p/>
        </p:txBody>
      </p:sp>
      <p:sp>
        <p:nvSpPr>
          <p:cNvPr id="45" name="Google Shape;45;p7"/>
          <p:cNvSpPr txBox="1"/>
          <p:nvPr>
            <p:ph idx="4" type="body"/>
          </p:nvPr>
        </p:nvSpPr>
        <p:spPr>
          <a:xfrm>
            <a:off x="3471863" y="3340100"/>
            <a:ext cx="2915543" cy="4912784"/>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46" name="Google Shape;46;p7"/>
          <p:cNvSpPr txBox="1"/>
          <p:nvPr>
            <p:ph idx="10" type="dt"/>
          </p:nvPr>
        </p:nvSpPr>
        <p:spPr>
          <a:xfrm>
            <a:off x="471488" y="8475136"/>
            <a:ext cx="1543050" cy="48683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7" name="Google Shape;47;p7"/>
          <p:cNvSpPr txBox="1"/>
          <p:nvPr>
            <p:ph idx="11" type="ftr"/>
          </p:nvPr>
        </p:nvSpPr>
        <p:spPr>
          <a:xfrm>
            <a:off x="2271713" y="8475136"/>
            <a:ext cx="2314575" cy="48683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8" name="Google Shape;48;p7"/>
          <p:cNvSpPr txBox="1"/>
          <p:nvPr>
            <p:ph idx="12" type="sldNum"/>
          </p:nvPr>
        </p:nvSpPr>
        <p:spPr>
          <a:xfrm>
            <a:off x="4843463" y="8475136"/>
            <a:ext cx="1543050" cy="48683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71488" y="486836"/>
            <a:ext cx="5915025" cy="1767417"/>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1" name="Google Shape;51;p8"/>
          <p:cNvSpPr txBox="1"/>
          <p:nvPr>
            <p:ph idx="10" type="dt"/>
          </p:nvPr>
        </p:nvSpPr>
        <p:spPr>
          <a:xfrm>
            <a:off x="471488" y="8475136"/>
            <a:ext cx="1543050" cy="48683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2" name="Google Shape;52;p8"/>
          <p:cNvSpPr txBox="1"/>
          <p:nvPr>
            <p:ph idx="11" type="ftr"/>
          </p:nvPr>
        </p:nvSpPr>
        <p:spPr>
          <a:xfrm>
            <a:off x="2271713" y="8475136"/>
            <a:ext cx="2314575" cy="48683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3" name="Google Shape;53;p8"/>
          <p:cNvSpPr txBox="1"/>
          <p:nvPr>
            <p:ph idx="12" type="sldNum"/>
          </p:nvPr>
        </p:nvSpPr>
        <p:spPr>
          <a:xfrm>
            <a:off x="4843463" y="8475136"/>
            <a:ext cx="1543050" cy="48683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72381" y="609600"/>
            <a:ext cx="2211884" cy="21336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6" name="Google Shape;56;p9"/>
          <p:cNvSpPr txBox="1"/>
          <p:nvPr>
            <p:ph idx="1" type="body"/>
          </p:nvPr>
        </p:nvSpPr>
        <p:spPr>
          <a:xfrm>
            <a:off x="2915543" y="1316569"/>
            <a:ext cx="3471863" cy="6498167"/>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75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61950" lvl="1" marL="914400" marR="0" rtl="0" algn="l">
              <a:lnSpc>
                <a:spcPct val="90000"/>
              </a:lnSpc>
              <a:spcBef>
                <a:spcPts val="375"/>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57" name="Google Shape;57;p9"/>
          <p:cNvSpPr txBox="1"/>
          <p:nvPr>
            <p:ph idx="2" type="body"/>
          </p:nvPr>
        </p:nvSpPr>
        <p:spPr>
          <a:xfrm>
            <a:off x="472381" y="2743200"/>
            <a:ext cx="2211884" cy="508211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75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90000"/>
              </a:lnSpc>
              <a:spcBef>
                <a:spcPts val="375"/>
              </a:spcBef>
              <a:spcAft>
                <a:spcPts val="0"/>
              </a:spcAft>
              <a:buClr>
                <a:schemeClr val="dk1"/>
              </a:buClr>
              <a:buSzPts val="1050"/>
              <a:buFont typeface="Arial"/>
              <a:buNone/>
              <a:defRPr b="0" i="0" sz="1050" u="none" cap="none" strike="noStrike">
                <a:solidFill>
                  <a:schemeClr val="dk1"/>
                </a:solidFill>
                <a:latin typeface="Calibri"/>
                <a:ea typeface="Calibri"/>
                <a:cs typeface="Calibri"/>
                <a:sym typeface="Calibri"/>
              </a:defRPr>
            </a:lvl2pPr>
            <a:lvl3pPr indent="-228600" lvl="2" marL="1371600" marR="0" rtl="0" algn="l">
              <a:lnSpc>
                <a:spcPct val="90000"/>
              </a:lnSpc>
              <a:spcBef>
                <a:spcPts val="375"/>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3pPr>
            <a:lvl4pPr indent="-228600" lvl="3" marL="18288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4pPr>
            <a:lvl5pPr indent="-228600" lvl="4" marL="22860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5pPr>
            <a:lvl6pPr indent="-228600" lvl="5" marL="27432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6pPr>
            <a:lvl7pPr indent="-228600" lvl="6" marL="32004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7pPr>
            <a:lvl8pPr indent="-228600" lvl="7" marL="36576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8pPr>
            <a:lvl9pPr indent="-228600" lvl="8" marL="41148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9pPr>
          </a:lstStyle>
          <a:p/>
        </p:txBody>
      </p:sp>
      <p:sp>
        <p:nvSpPr>
          <p:cNvPr id="58" name="Google Shape;58;p9"/>
          <p:cNvSpPr txBox="1"/>
          <p:nvPr>
            <p:ph idx="10" type="dt"/>
          </p:nvPr>
        </p:nvSpPr>
        <p:spPr>
          <a:xfrm>
            <a:off x="471488" y="8475136"/>
            <a:ext cx="1543050" cy="48683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 name="Google Shape;59;p9"/>
          <p:cNvSpPr txBox="1"/>
          <p:nvPr>
            <p:ph idx="11" type="ftr"/>
          </p:nvPr>
        </p:nvSpPr>
        <p:spPr>
          <a:xfrm>
            <a:off x="2271713" y="8475136"/>
            <a:ext cx="2314575" cy="48683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 name="Google Shape;60;p9"/>
          <p:cNvSpPr txBox="1"/>
          <p:nvPr>
            <p:ph idx="12" type="sldNum"/>
          </p:nvPr>
        </p:nvSpPr>
        <p:spPr>
          <a:xfrm>
            <a:off x="4843463" y="8475136"/>
            <a:ext cx="1543050" cy="48683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472381" y="609600"/>
            <a:ext cx="2211884" cy="21336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 name="Google Shape;63;p10"/>
          <p:cNvSpPr/>
          <p:nvPr>
            <p:ph idx="2" type="pic"/>
          </p:nvPr>
        </p:nvSpPr>
        <p:spPr>
          <a:xfrm>
            <a:off x="2915543" y="1316569"/>
            <a:ext cx="3471863" cy="649816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375"/>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375"/>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64" name="Google Shape;64;p10"/>
          <p:cNvSpPr txBox="1"/>
          <p:nvPr>
            <p:ph idx="1" type="body"/>
          </p:nvPr>
        </p:nvSpPr>
        <p:spPr>
          <a:xfrm>
            <a:off x="472381" y="2743200"/>
            <a:ext cx="2211884" cy="508211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75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90000"/>
              </a:lnSpc>
              <a:spcBef>
                <a:spcPts val="375"/>
              </a:spcBef>
              <a:spcAft>
                <a:spcPts val="0"/>
              </a:spcAft>
              <a:buClr>
                <a:schemeClr val="dk1"/>
              </a:buClr>
              <a:buSzPts val="1050"/>
              <a:buFont typeface="Arial"/>
              <a:buNone/>
              <a:defRPr b="0" i="0" sz="1050" u="none" cap="none" strike="noStrike">
                <a:solidFill>
                  <a:schemeClr val="dk1"/>
                </a:solidFill>
                <a:latin typeface="Calibri"/>
                <a:ea typeface="Calibri"/>
                <a:cs typeface="Calibri"/>
                <a:sym typeface="Calibri"/>
              </a:defRPr>
            </a:lvl2pPr>
            <a:lvl3pPr indent="-228600" lvl="2" marL="1371600" marR="0" rtl="0" algn="l">
              <a:lnSpc>
                <a:spcPct val="90000"/>
              </a:lnSpc>
              <a:spcBef>
                <a:spcPts val="375"/>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3pPr>
            <a:lvl4pPr indent="-228600" lvl="3" marL="18288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4pPr>
            <a:lvl5pPr indent="-228600" lvl="4" marL="22860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5pPr>
            <a:lvl6pPr indent="-228600" lvl="5" marL="27432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6pPr>
            <a:lvl7pPr indent="-228600" lvl="6" marL="32004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7pPr>
            <a:lvl8pPr indent="-228600" lvl="7" marL="36576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8pPr>
            <a:lvl9pPr indent="-228600" lvl="8" marL="41148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9pPr>
          </a:lstStyle>
          <a:p/>
        </p:txBody>
      </p:sp>
      <p:sp>
        <p:nvSpPr>
          <p:cNvPr id="65" name="Google Shape;65;p10"/>
          <p:cNvSpPr txBox="1"/>
          <p:nvPr>
            <p:ph idx="10" type="dt"/>
          </p:nvPr>
        </p:nvSpPr>
        <p:spPr>
          <a:xfrm>
            <a:off x="471488" y="8475136"/>
            <a:ext cx="1543050" cy="48683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6" name="Google Shape;66;p10"/>
          <p:cNvSpPr txBox="1"/>
          <p:nvPr>
            <p:ph idx="11" type="ftr"/>
          </p:nvPr>
        </p:nvSpPr>
        <p:spPr>
          <a:xfrm>
            <a:off x="2271713" y="8475136"/>
            <a:ext cx="2314575" cy="48683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7" name="Google Shape;67;p10"/>
          <p:cNvSpPr txBox="1"/>
          <p:nvPr>
            <p:ph idx="12" type="sldNum"/>
          </p:nvPr>
        </p:nvSpPr>
        <p:spPr>
          <a:xfrm>
            <a:off x="4843463" y="8475136"/>
            <a:ext cx="1543050" cy="48683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488" y="486836"/>
            <a:ext cx="5915025" cy="1767417"/>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71488" y="2434167"/>
            <a:ext cx="5915025" cy="5801784"/>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71488" y="8475136"/>
            <a:ext cx="1543050" cy="48683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2271713" y="8475136"/>
            <a:ext cx="2314575" cy="48683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4843463" y="8475136"/>
            <a:ext cx="1543050" cy="48683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www.xistate.org/calendar-at-a-glance" TargetMode="External"/><Relationship Id="rId4" Type="http://schemas.openxmlformats.org/officeDocument/2006/relationships/hyperlink" Target="https://calendar.google.com/calendar/embed?src=tt5qj8au09pc41jr843l506ld0%40group.calendar.google.com&amp;ctz=America%2FNew_York" TargetMode="External"/><Relationship Id="rId9" Type="http://schemas.openxmlformats.org/officeDocument/2006/relationships/image" Target="../media/image1.png"/><Relationship Id="rId5" Type="http://schemas.openxmlformats.org/officeDocument/2006/relationships/hyperlink" Target="https://docs.google.com/forms/d/e/1FAIpQLSd_oVmGBQtmRTV7AGbJcqgCQP1QNFkRUv2Vy7xp_7k7GAE3rQ/viewform?usp=sf_link" TargetMode="External"/><Relationship Id="rId6" Type="http://schemas.openxmlformats.org/officeDocument/2006/relationships/image" Target="../media/image5.jpg"/><Relationship Id="rId7" Type="http://schemas.openxmlformats.org/officeDocument/2006/relationships/hyperlink" Target="https://www.xistate.org/virtual-events" TargetMode="External"/><Relationship Id="rId8" Type="http://schemas.openxmlformats.org/officeDocument/2006/relationships/image" Target="../media/image3.png"/></Relationships>
</file>

<file path=ppt/slides/_rels/slide2.xml.rels><?xml version="1.0" encoding="UTF-8" standalone="yes"?><Relationships xmlns="http://schemas.openxmlformats.org/package/2006/relationships"><Relationship Id="rId11" Type="http://schemas.openxmlformats.org/officeDocument/2006/relationships/hyperlink" Target="https://forms.gle/i3nr1E94ihKFmTrcA" TargetMode="External"/><Relationship Id="rId10" Type="http://schemas.openxmlformats.org/officeDocument/2006/relationships/hyperlink" Target="https://www.facebook.com/groups/145222607211/" TargetMode="External"/><Relationship Id="rId13" Type="http://schemas.openxmlformats.org/officeDocument/2006/relationships/image" Target="../media/image7.jpg"/><Relationship Id="rId12" Type="http://schemas.openxmlformats.org/officeDocument/2006/relationships/image" Target="../media/image8.jpg"/><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www.dkg.org" TargetMode="External"/><Relationship Id="rId4" Type="http://schemas.openxmlformats.org/officeDocument/2006/relationships/hyperlink" Target="http://www.tndkg.org" TargetMode="External"/><Relationship Id="rId9" Type="http://schemas.openxmlformats.org/officeDocument/2006/relationships/image" Target="../media/image6.png"/><Relationship Id="rId5" Type="http://schemas.openxmlformats.org/officeDocument/2006/relationships/hyperlink" Target="http://www.xibetapi.weebly.com" TargetMode="External"/><Relationship Id="rId6" Type="http://schemas.openxmlformats.org/officeDocument/2006/relationships/image" Target="../media/image2.png"/><Relationship Id="rId7" Type="http://schemas.openxmlformats.org/officeDocument/2006/relationships/image" Target="../media/image4.png"/><Relationship Id="rId8" Type="http://schemas.openxmlformats.org/officeDocument/2006/relationships/hyperlink" Target="https://www.facebook.com/groups/121694096736/"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3"/>
          <p:cNvSpPr/>
          <p:nvPr/>
        </p:nvSpPr>
        <p:spPr>
          <a:xfrm>
            <a:off x="0" y="0"/>
            <a:ext cx="6858000" cy="1455821"/>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5" name="Google Shape;85;p13"/>
          <p:cNvSpPr/>
          <p:nvPr/>
        </p:nvSpPr>
        <p:spPr>
          <a:xfrm>
            <a:off x="-175" y="1510725"/>
            <a:ext cx="1707600" cy="7688100"/>
          </a:xfrm>
          <a:prstGeom prst="rect">
            <a:avLst/>
          </a:prstGeom>
          <a:solidFill>
            <a:srgbClr val="EA99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6" name="Google Shape;86;p13"/>
          <p:cNvSpPr/>
          <p:nvPr/>
        </p:nvSpPr>
        <p:spPr>
          <a:xfrm>
            <a:off x="1735494" y="5523722"/>
            <a:ext cx="5122506" cy="3620278"/>
          </a:xfrm>
          <a:prstGeom prst="rect">
            <a:avLst/>
          </a:prstGeom>
          <a:solidFill>
            <a:srgbClr val="FFE5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7" name="Google Shape;87;p13"/>
          <p:cNvSpPr txBox="1"/>
          <p:nvPr/>
        </p:nvSpPr>
        <p:spPr>
          <a:xfrm>
            <a:off x="205273" y="166228"/>
            <a:ext cx="6421631" cy="101566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6000">
                <a:solidFill>
                  <a:schemeClr val="lt1"/>
                </a:solidFill>
                <a:latin typeface="Cambria"/>
                <a:ea typeface="Cambria"/>
                <a:cs typeface="Cambria"/>
                <a:sym typeface="Cambria"/>
              </a:rPr>
              <a:t>Beta Pi Newsletter</a:t>
            </a:r>
            <a:endParaRPr i="0" sz="6000" u="none" cap="none" strike="noStrike">
              <a:solidFill>
                <a:schemeClr val="lt1"/>
              </a:solidFill>
              <a:latin typeface="Cambria"/>
              <a:ea typeface="Cambria"/>
              <a:cs typeface="Cambria"/>
              <a:sym typeface="Cambria"/>
            </a:endParaRPr>
          </a:p>
        </p:txBody>
      </p:sp>
      <p:sp>
        <p:nvSpPr>
          <p:cNvPr id="88" name="Google Shape;88;p13"/>
          <p:cNvSpPr txBox="1"/>
          <p:nvPr/>
        </p:nvSpPr>
        <p:spPr>
          <a:xfrm>
            <a:off x="675774" y="962522"/>
            <a:ext cx="5594700" cy="369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Pompiere"/>
                <a:ea typeface="Pompiere"/>
                <a:cs typeface="Pompiere"/>
                <a:sym typeface="Pompiere"/>
              </a:rPr>
              <a:t>January, 2024</a:t>
            </a:r>
            <a:r>
              <a:rPr b="0" i="0" lang="en-US" sz="1800" u="none" cap="none" strike="noStrike">
                <a:solidFill>
                  <a:schemeClr val="lt1"/>
                </a:solidFill>
                <a:latin typeface="Pompiere"/>
                <a:ea typeface="Pompiere"/>
                <a:cs typeface="Pompiere"/>
                <a:sym typeface="Pompiere"/>
              </a:rPr>
              <a:t> •  </a:t>
            </a:r>
            <a:r>
              <a:rPr lang="en-US" sz="1800">
                <a:solidFill>
                  <a:schemeClr val="lt1"/>
                </a:solidFill>
                <a:latin typeface="Pompiere"/>
                <a:ea typeface="Pompiere"/>
                <a:cs typeface="Pompiere"/>
                <a:sym typeface="Pompiere"/>
              </a:rPr>
              <a:t>Vol. 21 Issue 4</a:t>
            </a:r>
            <a:r>
              <a:rPr b="0" i="0" lang="en-US" sz="1800" u="none" cap="none" strike="noStrike">
                <a:solidFill>
                  <a:schemeClr val="lt1"/>
                </a:solidFill>
                <a:latin typeface="Pompiere"/>
                <a:ea typeface="Pompiere"/>
                <a:cs typeface="Pompiere"/>
                <a:sym typeface="Pompiere"/>
              </a:rPr>
              <a:t>•  </a:t>
            </a:r>
            <a:r>
              <a:rPr lang="en-US" sz="1800">
                <a:solidFill>
                  <a:schemeClr val="lt1"/>
                </a:solidFill>
                <a:latin typeface="Pompiere"/>
                <a:ea typeface="Pompiere"/>
                <a:cs typeface="Pompiere"/>
                <a:sym typeface="Pompiere"/>
              </a:rPr>
              <a:t>Union County</a:t>
            </a:r>
            <a:r>
              <a:rPr b="0" i="0" lang="en-US" sz="1800" u="none" cap="none" strike="noStrike">
                <a:solidFill>
                  <a:schemeClr val="lt1"/>
                </a:solidFill>
                <a:latin typeface="Pompiere"/>
                <a:ea typeface="Pompiere"/>
                <a:cs typeface="Pompiere"/>
                <a:sym typeface="Pompiere"/>
              </a:rPr>
              <a:t> </a:t>
            </a:r>
            <a:endParaRPr b="0" i="0" sz="1800" u="none" cap="none" strike="noStrike">
              <a:solidFill>
                <a:schemeClr val="lt1"/>
              </a:solidFill>
              <a:latin typeface="Pompiere"/>
              <a:ea typeface="Pompiere"/>
              <a:cs typeface="Pompiere"/>
              <a:sym typeface="Pompiere"/>
            </a:endParaRPr>
          </a:p>
        </p:txBody>
      </p:sp>
      <p:sp>
        <p:nvSpPr>
          <p:cNvPr id="89" name="Google Shape;89;p13"/>
          <p:cNvSpPr txBox="1"/>
          <p:nvPr/>
        </p:nvSpPr>
        <p:spPr>
          <a:xfrm>
            <a:off x="1866550" y="1622049"/>
            <a:ext cx="5004300" cy="584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700">
                <a:solidFill>
                  <a:srgbClr val="FF0000"/>
                </a:solidFill>
                <a:latin typeface="Pompiere"/>
                <a:ea typeface="Pompiere"/>
                <a:cs typeface="Pompiere"/>
                <a:sym typeface="Pompiere"/>
              </a:rPr>
              <a:t>January Meeting  2024</a:t>
            </a:r>
            <a:endParaRPr b="1" sz="2700">
              <a:solidFill>
                <a:srgbClr val="FF0000"/>
              </a:solidFill>
              <a:latin typeface="Pompiere"/>
              <a:ea typeface="Pompiere"/>
              <a:cs typeface="Pompiere"/>
              <a:sym typeface="Pompiere"/>
            </a:endParaRPr>
          </a:p>
        </p:txBody>
      </p:sp>
      <p:sp>
        <p:nvSpPr>
          <p:cNvPr id="90" name="Google Shape;90;p13"/>
          <p:cNvSpPr txBox="1"/>
          <p:nvPr/>
        </p:nvSpPr>
        <p:spPr>
          <a:xfrm>
            <a:off x="1857700" y="2102450"/>
            <a:ext cx="2325900" cy="3355800"/>
          </a:xfrm>
          <a:prstGeom prst="rect">
            <a:avLst/>
          </a:prstGeom>
          <a:noFill/>
          <a:ln>
            <a:noFill/>
          </a:ln>
        </p:spPr>
        <p:txBody>
          <a:bodyPr anchorCtr="0" anchor="t" bIns="45700" lIns="91425" spcFirstLastPara="1" rIns="91425" wrap="square" tIns="45700">
            <a:noAutofit/>
          </a:bodyPr>
          <a:lstStyle/>
          <a:p>
            <a:pPr indent="0" lvl="0" marL="0" marR="0" rtl="0" algn="l">
              <a:lnSpc>
                <a:spcPct val="133333"/>
              </a:lnSpc>
              <a:spcBef>
                <a:spcPts val="0"/>
              </a:spcBef>
              <a:spcAft>
                <a:spcPts val="0"/>
              </a:spcAft>
              <a:buNone/>
            </a:pPr>
            <a:r>
              <a:rPr lang="en-US">
                <a:solidFill>
                  <a:srgbClr val="131E29"/>
                </a:solidFill>
              </a:rPr>
              <a:t>Donna will give us an update on pending and recent legislation pertaining to education. We will also elect a slate of officers for the upcoming biennium. There is officer training in March and April across the state. We will also have an update for Schools for Africa.</a:t>
            </a:r>
            <a:endParaRPr>
              <a:solidFill>
                <a:srgbClr val="131E29"/>
              </a:solidFill>
            </a:endParaRPr>
          </a:p>
          <a:p>
            <a:pPr indent="0" lvl="0" marL="0" marR="0" rtl="0" algn="l">
              <a:lnSpc>
                <a:spcPct val="133333"/>
              </a:lnSpc>
              <a:spcBef>
                <a:spcPts val="0"/>
              </a:spcBef>
              <a:spcAft>
                <a:spcPts val="0"/>
              </a:spcAft>
              <a:buNone/>
            </a:pPr>
            <a:r>
              <a:t/>
            </a:r>
            <a:endParaRPr>
              <a:solidFill>
                <a:srgbClr val="131E29"/>
              </a:solidFill>
            </a:endParaRPr>
          </a:p>
        </p:txBody>
      </p:sp>
      <p:sp>
        <p:nvSpPr>
          <p:cNvPr id="91" name="Google Shape;91;p13"/>
          <p:cNvSpPr/>
          <p:nvPr/>
        </p:nvSpPr>
        <p:spPr>
          <a:xfrm>
            <a:off x="1889696" y="6087989"/>
            <a:ext cx="1474077" cy="200926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 name="Google Shape;92;p13"/>
          <p:cNvSpPr/>
          <p:nvPr/>
        </p:nvSpPr>
        <p:spPr>
          <a:xfrm>
            <a:off x="1889696" y="6087989"/>
            <a:ext cx="1474077" cy="410311"/>
          </a:xfrm>
          <a:prstGeom prst="rect">
            <a:avLst/>
          </a:prstGeom>
          <a:solidFill>
            <a:srgbClr val="5959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 name="Google Shape;93;p13"/>
          <p:cNvSpPr txBox="1"/>
          <p:nvPr/>
        </p:nvSpPr>
        <p:spPr>
          <a:xfrm>
            <a:off x="1961888" y="6104904"/>
            <a:ext cx="1318402" cy="4001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000">
                <a:solidFill>
                  <a:schemeClr val="lt1"/>
                </a:solidFill>
                <a:latin typeface="Pompiere"/>
                <a:ea typeface="Pompiere"/>
                <a:cs typeface="Pompiere"/>
                <a:sym typeface="Pompiere"/>
              </a:rPr>
              <a:t>Beta Pi</a:t>
            </a:r>
            <a:endParaRPr sz="2000">
              <a:solidFill>
                <a:schemeClr val="lt1"/>
              </a:solidFill>
              <a:latin typeface="Pompiere"/>
              <a:ea typeface="Pompiere"/>
              <a:cs typeface="Pompiere"/>
              <a:sym typeface="Pompiere"/>
            </a:endParaRPr>
          </a:p>
        </p:txBody>
      </p:sp>
      <p:sp>
        <p:nvSpPr>
          <p:cNvPr id="94" name="Google Shape;94;p13"/>
          <p:cNvSpPr/>
          <p:nvPr/>
        </p:nvSpPr>
        <p:spPr>
          <a:xfrm>
            <a:off x="5204186" y="6081628"/>
            <a:ext cx="1474077" cy="20156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 name="Google Shape;95;p13"/>
          <p:cNvSpPr/>
          <p:nvPr/>
        </p:nvSpPr>
        <p:spPr>
          <a:xfrm>
            <a:off x="5206408" y="6059913"/>
            <a:ext cx="1474077" cy="410311"/>
          </a:xfrm>
          <a:prstGeom prst="rect">
            <a:avLst/>
          </a:prstGeom>
          <a:solidFill>
            <a:srgbClr val="5959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 name="Google Shape;96;p13"/>
          <p:cNvSpPr txBox="1"/>
          <p:nvPr/>
        </p:nvSpPr>
        <p:spPr>
          <a:xfrm>
            <a:off x="5278600" y="6076828"/>
            <a:ext cx="1318402" cy="4001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000">
                <a:solidFill>
                  <a:schemeClr val="lt1"/>
                </a:solidFill>
                <a:latin typeface="Pompiere"/>
                <a:ea typeface="Pompiere"/>
                <a:cs typeface="Pompiere"/>
                <a:sym typeface="Pompiere"/>
              </a:rPr>
              <a:t>DKG</a:t>
            </a:r>
            <a:endParaRPr sz="2000">
              <a:solidFill>
                <a:schemeClr val="lt1"/>
              </a:solidFill>
              <a:latin typeface="Pompiere"/>
              <a:ea typeface="Pompiere"/>
              <a:cs typeface="Pompiere"/>
              <a:sym typeface="Pompiere"/>
            </a:endParaRPr>
          </a:p>
        </p:txBody>
      </p:sp>
      <p:sp>
        <p:nvSpPr>
          <p:cNvPr id="97" name="Google Shape;97;p13"/>
          <p:cNvSpPr/>
          <p:nvPr/>
        </p:nvSpPr>
        <p:spPr>
          <a:xfrm>
            <a:off x="3546941" y="6085284"/>
            <a:ext cx="1474077" cy="201197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 name="Google Shape;98;p13"/>
          <p:cNvSpPr/>
          <p:nvPr/>
        </p:nvSpPr>
        <p:spPr>
          <a:xfrm>
            <a:off x="3546047" y="6083973"/>
            <a:ext cx="1474077" cy="410311"/>
          </a:xfrm>
          <a:prstGeom prst="rect">
            <a:avLst/>
          </a:prstGeom>
          <a:solidFill>
            <a:srgbClr val="5959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 name="Google Shape;99;p13"/>
          <p:cNvSpPr txBox="1"/>
          <p:nvPr/>
        </p:nvSpPr>
        <p:spPr>
          <a:xfrm>
            <a:off x="3618239" y="6100888"/>
            <a:ext cx="1318402" cy="4001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000">
                <a:solidFill>
                  <a:schemeClr val="lt1"/>
                </a:solidFill>
                <a:latin typeface="Pompiere"/>
                <a:ea typeface="Pompiere"/>
                <a:cs typeface="Pompiere"/>
                <a:sym typeface="Pompiere"/>
              </a:rPr>
              <a:t>TN State</a:t>
            </a:r>
            <a:endParaRPr sz="2000">
              <a:solidFill>
                <a:schemeClr val="lt1"/>
              </a:solidFill>
              <a:latin typeface="Pompiere"/>
              <a:ea typeface="Pompiere"/>
              <a:cs typeface="Pompiere"/>
              <a:sym typeface="Pompiere"/>
            </a:endParaRPr>
          </a:p>
        </p:txBody>
      </p:sp>
      <p:sp>
        <p:nvSpPr>
          <p:cNvPr id="100" name="Google Shape;100;p13"/>
          <p:cNvSpPr txBox="1"/>
          <p:nvPr/>
        </p:nvSpPr>
        <p:spPr>
          <a:xfrm>
            <a:off x="1889696" y="5582653"/>
            <a:ext cx="4737208"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chemeClr val="dk1"/>
                </a:solidFill>
                <a:latin typeface="Pompiere"/>
                <a:ea typeface="Pompiere"/>
                <a:cs typeface="Pompiere"/>
                <a:sym typeface="Pompiere"/>
              </a:rPr>
              <a:t>WHAT’S HAPPENING IN DKG</a:t>
            </a:r>
            <a:endParaRPr sz="2400">
              <a:solidFill>
                <a:schemeClr val="dk1"/>
              </a:solidFill>
              <a:latin typeface="Pompiere"/>
              <a:ea typeface="Pompiere"/>
              <a:cs typeface="Pompiere"/>
              <a:sym typeface="Pompiere"/>
            </a:endParaRPr>
          </a:p>
        </p:txBody>
      </p:sp>
      <p:sp>
        <p:nvSpPr>
          <p:cNvPr id="101" name="Google Shape;101;p13"/>
          <p:cNvSpPr txBox="1"/>
          <p:nvPr/>
        </p:nvSpPr>
        <p:spPr>
          <a:xfrm>
            <a:off x="2608950" y="8520600"/>
            <a:ext cx="3375600" cy="461700"/>
          </a:xfrm>
          <a:prstGeom prst="rect">
            <a:avLst/>
          </a:prstGeom>
          <a:solidFill>
            <a:srgbClr val="EA9999"/>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Pacifico"/>
                <a:ea typeface="Pacifico"/>
                <a:cs typeface="Pacifico"/>
                <a:sym typeface="Pacifico"/>
              </a:rPr>
              <a:t>“In Harmony”</a:t>
            </a:r>
            <a:endParaRPr sz="1800">
              <a:solidFill>
                <a:schemeClr val="dk1"/>
              </a:solidFill>
              <a:latin typeface="Pacifico"/>
              <a:ea typeface="Pacifico"/>
              <a:cs typeface="Pacifico"/>
              <a:sym typeface="Pacifico"/>
            </a:endParaRPr>
          </a:p>
          <a:p>
            <a:pPr indent="0" lvl="0" marL="0" marR="0" rtl="0" algn="ctr">
              <a:spcBef>
                <a:spcPts val="0"/>
              </a:spcBef>
              <a:spcAft>
                <a:spcPts val="0"/>
              </a:spcAft>
              <a:buNone/>
            </a:pPr>
            <a:r>
              <a:t/>
            </a:r>
            <a:endParaRPr sz="1800">
              <a:solidFill>
                <a:srgbClr val="434343"/>
              </a:solidFill>
              <a:latin typeface="Pacifico"/>
              <a:ea typeface="Pacifico"/>
              <a:cs typeface="Pacifico"/>
              <a:sym typeface="Pacifico"/>
            </a:endParaRPr>
          </a:p>
        </p:txBody>
      </p:sp>
      <p:sp>
        <p:nvSpPr>
          <p:cNvPr id="102" name="Google Shape;102;p13"/>
          <p:cNvSpPr txBox="1"/>
          <p:nvPr/>
        </p:nvSpPr>
        <p:spPr>
          <a:xfrm>
            <a:off x="1889700" y="6440100"/>
            <a:ext cx="1422900" cy="1806300"/>
          </a:xfrm>
          <a:prstGeom prst="rect">
            <a:avLst/>
          </a:prstGeom>
          <a:noFill/>
          <a:ln>
            <a:noFill/>
          </a:ln>
        </p:spPr>
        <p:txBody>
          <a:bodyPr anchorCtr="0" anchor="t" bIns="45700" lIns="91425" spcFirstLastPara="1" rIns="91425" wrap="square" tIns="45700">
            <a:noAutofit/>
          </a:bodyPr>
          <a:lstStyle/>
          <a:p>
            <a:pPr indent="0" lvl="0" marL="0" marR="0" rtl="0" algn="ctr">
              <a:spcBef>
                <a:spcPts val="300"/>
              </a:spcBef>
              <a:spcAft>
                <a:spcPts val="0"/>
              </a:spcAft>
              <a:buNone/>
            </a:pPr>
            <a:r>
              <a:rPr b="1" lang="en-US" sz="1200">
                <a:solidFill>
                  <a:srgbClr val="FF0000"/>
                </a:solidFill>
                <a:latin typeface="Open Sans"/>
                <a:ea typeface="Open Sans"/>
                <a:cs typeface="Open Sans"/>
                <a:sym typeface="Open Sans"/>
              </a:rPr>
              <a:t>Jan. Meeting</a:t>
            </a:r>
            <a:endParaRPr b="1" sz="1200">
              <a:solidFill>
                <a:srgbClr val="FF0000"/>
              </a:solidFill>
              <a:latin typeface="Open Sans"/>
              <a:ea typeface="Open Sans"/>
              <a:cs typeface="Open Sans"/>
              <a:sym typeface="Open Sans"/>
            </a:endParaRPr>
          </a:p>
          <a:p>
            <a:pPr indent="0" lvl="0" marL="0" marR="0" rtl="0" algn="l">
              <a:spcBef>
                <a:spcPts val="300"/>
              </a:spcBef>
              <a:spcAft>
                <a:spcPts val="0"/>
              </a:spcAft>
              <a:buNone/>
            </a:pPr>
            <a:r>
              <a:rPr lang="en-US" sz="1000">
                <a:latin typeface="Calibri"/>
                <a:ea typeface="Calibri"/>
                <a:cs typeface="Calibri"/>
                <a:sym typeface="Calibri"/>
              </a:rPr>
              <a:t>1/12: 5:30 pm @Old Town Grill - Tazewell</a:t>
            </a:r>
            <a:endParaRPr sz="1000">
              <a:latin typeface="Calibri"/>
              <a:ea typeface="Calibri"/>
              <a:cs typeface="Calibri"/>
              <a:sym typeface="Calibri"/>
            </a:endParaRPr>
          </a:p>
          <a:p>
            <a:pPr indent="0" lvl="0" marL="0" marR="0" rtl="0" algn="l">
              <a:spcBef>
                <a:spcPts val="300"/>
              </a:spcBef>
              <a:spcAft>
                <a:spcPts val="0"/>
              </a:spcAft>
              <a:buNone/>
            </a:pPr>
            <a:r>
              <a:rPr lang="en-US" sz="1000">
                <a:latin typeface="Calibri"/>
                <a:ea typeface="Calibri"/>
                <a:cs typeface="Calibri"/>
                <a:sym typeface="Calibri"/>
              </a:rPr>
              <a:t>Legislative/Elect Officers</a:t>
            </a:r>
            <a:endParaRPr sz="1000">
              <a:latin typeface="Calibri"/>
              <a:ea typeface="Calibri"/>
              <a:cs typeface="Calibri"/>
              <a:sym typeface="Calibri"/>
            </a:endParaRPr>
          </a:p>
          <a:p>
            <a:pPr indent="0" lvl="0" marL="0" marR="0" rtl="0" algn="l">
              <a:spcBef>
                <a:spcPts val="300"/>
              </a:spcBef>
              <a:spcAft>
                <a:spcPts val="0"/>
              </a:spcAft>
              <a:buNone/>
            </a:pPr>
            <a:r>
              <a:rPr lang="en-US" sz="1000">
                <a:latin typeface="Calibri"/>
                <a:ea typeface="Calibri"/>
                <a:cs typeface="Calibri"/>
                <a:sym typeface="Calibri"/>
              </a:rPr>
              <a:t>Purposes: 4 &amp; 7</a:t>
            </a:r>
            <a:endParaRPr sz="1000">
              <a:latin typeface="Calibri"/>
              <a:ea typeface="Calibri"/>
              <a:cs typeface="Calibri"/>
              <a:sym typeface="Calibri"/>
            </a:endParaRPr>
          </a:p>
          <a:p>
            <a:pPr indent="0" lvl="0" marL="0" marR="0" rtl="0" algn="l">
              <a:spcBef>
                <a:spcPts val="300"/>
              </a:spcBef>
              <a:spcAft>
                <a:spcPts val="0"/>
              </a:spcAft>
              <a:buNone/>
            </a:pPr>
            <a:r>
              <a:rPr lang="en-US" sz="1000">
                <a:latin typeface="Calibri"/>
                <a:ea typeface="Calibri"/>
                <a:cs typeface="Calibri"/>
                <a:sym typeface="Calibri"/>
              </a:rPr>
              <a:t>Hostesses: Donna &amp; April</a:t>
            </a:r>
            <a:endParaRPr sz="1000">
              <a:latin typeface="Calibri"/>
              <a:ea typeface="Calibri"/>
              <a:cs typeface="Calibri"/>
              <a:sym typeface="Calibri"/>
            </a:endParaRPr>
          </a:p>
          <a:p>
            <a:pPr indent="0" lvl="0" marL="0" marR="0" rtl="0" algn="l">
              <a:spcBef>
                <a:spcPts val="300"/>
              </a:spcBef>
              <a:spcAft>
                <a:spcPts val="0"/>
              </a:spcAft>
              <a:buNone/>
            </a:pPr>
            <a:r>
              <a:t/>
            </a:r>
            <a:endParaRPr sz="1000">
              <a:latin typeface="Calibri"/>
              <a:ea typeface="Calibri"/>
              <a:cs typeface="Calibri"/>
              <a:sym typeface="Calibri"/>
            </a:endParaRPr>
          </a:p>
          <a:p>
            <a:pPr indent="0" lvl="0" marL="0" marR="0" rtl="0" algn="l">
              <a:spcBef>
                <a:spcPts val="300"/>
              </a:spcBef>
              <a:spcAft>
                <a:spcPts val="0"/>
              </a:spcAft>
              <a:buNone/>
            </a:pPr>
            <a:r>
              <a:t/>
            </a:r>
            <a:endParaRPr sz="1000">
              <a:latin typeface="Calibri"/>
              <a:ea typeface="Calibri"/>
              <a:cs typeface="Calibri"/>
              <a:sym typeface="Calibri"/>
            </a:endParaRPr>
          </a:p>
          <a:p>
            <a:pPr indent="0" lvl="0" marL="0" marR="0" rtl="0" algn="ctr">
              <a:spcBef>
                <a:spcPts val="300"/>
              </a:spcBef>
              <a:spcAft>
                <a:spcPts val="0"/>
              </a:spcAft>
              <a:buNone/>
            </a:pPr>
            <a:r>
              <a:t/>
            </a:r>
            <a:endParaRPr sz="1200">
              <a:latin typeface="Open Sans Light"/>
              <a:ea typeface="Open Sans Light"/>
              <a:cs typeface="Open Sans Light"/>
              <a:sym typeface="Open Sans Light"/>
            </a:endParaRPr>
          </a:p>
        </p:txBody>
      </p:sp>
      <p:sp>
        <p:nvSpPr>
          <p:cNvPr id="103" name="Google Shape;103;p13"/>
          <p:cNvSpPr txBox="1"/>
          <p:nvPr/>
        </p:nvSpPr>
        <p:spPr>
          <a:xfrm>
            <a:off x="3469838" y="6440100"/>
            <a:ext cx="1630500" cy="1592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000">
                <a:solidFill>
                  <a:srgbClr val="FF0000"/>
                </a:solidFill>
                <a:latin typeface="Open Sans"/>
                <a:ea typeface="Open Sans"/>
                <a:cs typeface="Open Sans"/>
                <a:sym typeface="Open Sans"/>
              </a:rPr>
              <a:t>Important Dates</a:t>
            </a:r>
            <a:endParaRPr sz="10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spcBef>
                <a:spcPts val="0"/>
              </a:spcBef>
              <a:spcAft>
                <a:spcPts val="0"/>
              </a:spcAft>
              <a:buNone/>
            </a:pPr>
            <a:r>
              <a:rPr lang="en-US" sz="1000">
                <a:solidFill>
                  <a:schemeClr val="dk1"/>
                </a:solidFill>
                <a:latin typeface="Calibri"/>
                <a:ea typeface="Calibri"/>
                <a:cs typeface="Calibri"/>
                <a:sym typeface="Calibri"/>
              </a:rPr>
              <a:t>1/15: Beginning Leadership Devt. Apps Due</a:t>
            </a:r>
            <a:endParaRPr sz="1000">
              <a:solidFill>
                <a:schemeClr val="dk1"/>
              </a:solidFill>
              <a:latin typeface="Calibri"/>
              <a:ea typeface="Calibri"/>
              <a:cs typeface="Calibri"/>
              <a:sym typeface="Calibri"/>
            </a:endParaRPr>
          </a:p>
          <a:p>
            <a:pPr indent="0" lvl="0" marL="0" marR="0" rtl="0" algn="l">
              <a:spcBef>
                <a:spcPts val="0"/>
              </a:spcBef>
              <a:spcAft>
                <a:spcPts val="0"/>
              </a:spcAft>
              <a:buNone/>
            </a:pPr>
            <a:r>
              <a:rPr lang="en-US" sz="1000">
                <a:solidFill>
                  <a:schemeClr val="dk1"/>
                </a:solidFill>
                <a:latin typeface="Calibri"/>
                <a:ea typeface="Calibri"/>
                <a:cs typeface="Calibri"/>
                <a:sym typeface="Calibri"/>
              </a:rPr>
              <a:t>2/1: Scholarship Apps Due</a:t>
            </a:r>
            <a:endParaRPr sz="1000">
              <a:solidFill>
                <a:schemeClr val="dk1"/>
              </a:solidFill>
              <a:latin typeface="Calibri"/>
              <a:ea typeface="Calibri"/>
              <a:cs typeface="Calibri"/>
              <a:sym typeface="Calibri"/>
            </a:endParaRPr>
          </a:p>
          <a:p>
            <a:pPr indent="0" lvl="0" marL="0" marR="0" rtl="0" algn="l">
              <a:spcBef>
                <a:spcPts val="0"/>
              </a:spcBef>
              <a:spcAft>
                <a:spcPts val="0"/>
              </a:spcAft>
              <a:buNone/>
            </a:pPr>
            <a:r>
              <a:rPr lang="en-US" sz="1000">
                <a:solidFill>
                  <a:schemeClr val="dk1"/>
                </a:solidFill>
                <a:latin typeface="Calibri"/>
                <a:ea typeface="Calibri"/>
                <a:cs typeface="Calibri"/>
                <a:sym typeface="Calibri"/>
              </a:rPr>
              <a:t>2/29: HS Essays Due</a:t>
            </a:r>
            <a:endParaRPr sz="10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ctr">
              <a:spcBef>
                <a:spcPts val="300"/>
              </a:spcBef>
              <a:spcAft>
                <a:spcPts val="0"/>
              </a:spcAft>
              <a:buNone/>
            </a:pPr>
            <a:r>
              <a:rPr lang="en-US" sz="1000">
                <a:latin typeface="Calibri"/>
                <a:ea typeface="Calibri"/>
                <a:cs typeface="Calibri"/>
                <a:sym typeface="Calibri"/>
              </a:rPr>
              <a:t>TNSO Calendar </a:t>
            </a:r>
            <a:r>
              <a:rPr lang="en-US" sz="1000" u="sng">
                <a:solidFill>
                  <a:schemeClr val="hlink"/>
                </a:solidFill>
                <a:latin typeface="Calibri"/>
                <a:ea typeface="Calibri"/>
                <a:cs typeface="Calibri"/>
                <a:sym typeface="Calibri"/>
                <a:hlinkClick r:id="rId3"/>
              </a:rPr>
              <a:t>link</a:t>
            </a:r>
            <a:endParaRPr sz="1000">
              <a:latin typeface="Calibri"/>
              <a:ea typeface="Calibri"/>
              <a:cs typeface="Calibri"/>
              <a:sym typeface="Calibri"/>
            </a:endParaRPr>
          </a:p>
          <a:p>
            <a:pPr indent="0" lvl="0" marL="0" marR="0" rtl="0" algn="ctr">
              <a:spcBef>
                <a:spcPts val="300"/>
              </a:spcBef>
              <a:spcAft>
                <a:spcPts val="0"/>
              </a:spcAft>
              <a:buNone/>
            </a:pPr>
            <a:r>
              <a:rPr lang="en-US" sz="1000" u="sng">
                <a:solidFill>
                  <a:schemeClr val="hlink"/>
                </a:solidFill>
                <a:latin typeface="Calibri"/>
                <a:ea typeface="Calibri"/>
                <a:cs typeface="Calibri"/>
                <a:sym typeface="Calibri"/>
                <a:hlinkClick r:id="rId4"/>
              </a:rPr>
              <a:t>TNSO Google Calendar</a:t>
            </a:r>
            <a:endParaRPr sz="1000">
              <a:latin typeface="Calibri"/>
              <a:ea typeface="Calibri"/>
              <a:cs typeface="Calibri"/>
              <a:sym typeface="Calibri"/>
            </a:endParaRPr>
          </a:p>
        </p:txBody>
      </p:sp>
      <p:sp>
        <p:nvSpPr>
          <p:cNvPr id="104" name="Google Shape;104;p13"/>
          <p:cNvSpPr txBox="1"/>
          <p:nvPr/>
        </p:nvSpPr>
        <p:spPr>
          <a:xfrm>
            <a:off x="5147500" y="6505150"/>
            <a:ext cx="1474200" cy="1592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000">
                <a:solidFill>
                  <a:srgbClr val="FF0000"/>
                </a:solidFill>
                <a:latin typeface="Open Sans"/>
                <a:ea typeface="Open Sans"/>
                <a:cs typeface="Open Sans"/>
                <a:sym typeface="Open Sans"/>
              </a:rPr>
              <a:t>Important Dates</a:t>
            </a:r>
            <a:endParaRPr sz="1000">
              <a:latin typeface="Calibri"/>
              <a:ea typeface="Calibri"/>
              <a:cs typeface="Calibri"/>
              <a:sym typeface="Calibri"/>
            </a:endParaRPr>
          </a:p>
          <a:p>
            <a:pPr indent="0" lvl="0" marL="0" marR="0" rtl="0" algn="l">
              <a:spcBef>
                <a:spcPts val="0"/>
              </a:spcBef>
              <a:spcAft>
                <a:spcPts val="0"/>
              </a:spcAft>
              <a:buNone/>
            </a:pPr>
            <a:r>
              <a:t/>
            </a:r>
            <a:endParaRPr sz="1000">
              <a:latin typeface="Calibri"/>
              <a:ea typeface="Calibri"/>
              <a:cs typeface="Calibri"/>
              <a:sym typeface="Calibri"/>
            </a:endParaRPr>
          </a:p>
          <a:p>
            <a:pPr indent="0" lvl="0" marL="0" marR="0" rtl="0" algn="l">
              <a:spcBef>
                <a:spcPts val="0"/>
              </a:spcBef>
              <a:spcAft>
                <a:spcPts val="0"/>
              </a:spcAft>
              <a:buNone/>
            </a:pPr>
            <a:r>
              <a:rPr lang="en-US" sz="1000">
                <a:latin typeface="Calibri"/>
                <a:ea typeface="Calibri"/>
                <a:cs typeface="Calibri"/>
                <a:sym typeface="Calibri"/>
              </a:rPr>
              <a:t>2/1: Scholarship Apps Due</a:t>
            </a:r>
            <a:endParaRPr sz="1000">
              <a:latin typeface="Calibri"/>
              <a:ea typeface="Calibri"/>
              <a:cs typeface="Calibri"/>
              <a:sym typeface="Calibri"/>
            </a:endParaRPr>
          </a:p>
          <a:p>
            <a:pPr indent="0" lvl="0" marL="0" marR="0" rtl="0" algn="l">
              <a:spcBef>
                <a:spcPts val="0"/>
              </a:spcBef>
              <a:spcAft>
                <a:spcPts val="0"/>
              </a:spcAft>
              <a:buNone/>
            </a:pPr>
            <a:r>
              <a:rPr lang="en-US" sz="1000">
                <a:latin typeface="Calibri"/>
                <a:ea typeface="Calibri"/>
                <a:cs typeface="Calibri"/>
                <a:sym typeface="Calibri"/>
              </a:rPr>
              <a:t>2/15: Arts &amp; Humanities Submissions Due for Spring</a:t>
            </a:r>
            <a:endParaRPr sz="1000">
              <a:latin typeface="Calibri"/>
              <a:ea typeface="Calibri"/>
              <a:cs typeface="Calibri"/>
              <a:sym typeface="Calibri"/>
            </a:endParaRPr>
          </a:p>
          <a:p>
            <a:pPr indent="0" lvl="0" marL="0" marR="0" rtl="0" algn="l">
              <a:spcBef>
                <a:spcPts val="0"/>
              </a:spcBef>
              <a:spcAft>
                <a:spcPts val="0"/>
              </a:spcAft>
              <a:buNone/>
            </a:pPr>
            <a:r>
              <a:t/>
            </a:r>
            <a:endParaRPr sz="1000">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latin typeface="Calibri"/>
              <a:ea typeface="Calibri"/>
              <a:cs typeface="Calibri"/>
              <a:sym typeface="Calibri"/>
            </a:endParaRPr>
          </a:p>
        </p:txBody>
      </p:sp>
      <p:sp>
        <p:nvSpPr>
          <p:cNvPr id="105" name="Google Shape;105;p13"/>
          <p:cNvSpPr txBox="1"/>
          <p:nvPr/>
        </p:nvSpPr>
        <p:spPr>
          <a:xfrm>
            <a:off x="-36925" y="2658675"/>
            <a:ext cx="1772400" cy="4052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100">
                <a:solidFill>
                  <a:schemeClr val="dk1"/>
                </a:solidFill>
              </a:rPr>
              <a:t>Happy New Year!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sz="1100">
                <a:solidFill>
                  <a:schemeClr val="dk1"/>
                </a:solidFill>
              </a:rPr>
              <a:t>2024 holds lots of exciting possibilities for our Beta Pi sisters, and I hope you can find time to join us in the upcoming activities and events.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sz="1100">
                <a:solidFill>
                  <a:schemeClr val="dk1"/>
                </a:solidFill>
              </a:rPr>
              <a:t>This change of the calendar to a new year is a good time to commit to making room in your agenda for DKG.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sz="1100">
                <a:solidFill>
                  <a:schemeClr val="dk1"/>
                </a:solidFill>
              </a:rPr>
              <a:t>From professional development to fellowship, we hope your new calendar has room for Beta Pi!</a:t>
            </a:r>
            <a:endParaRPr sz="1000">
              <a:solidFill>
                <a:schemeClr val="dk1"/>
              </a:solidFill>
              <a:latin typeface="Georgia"/>
              <a:ea typeface="Georgia"/>
              <a:cs typeface="Georgia"/>
              <a:sym typeface="Georgia"/>
            </a:endParaRPr>
          </a:p>
        </p:txBody>
      </p:sp>
      <p:sp>
        <p:nvSpPr>
          <p:cNvPr id="106" name="Google Shape;106;p13"/>
          <p:cNvSpPr txBox="1"/>
          <p:nvPr/>
        </p:nvSpPr>
        <p:spPr>
          <a:xfrm>
            <a:off x="65400" y="28225"/>
            <a:ext cx="5519700" cy="64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solidFill>
                  <a:schemeClr val="lt1"/>
                </a:solidFill>
                <a:latin typeface="Pompiere"/>
                <a:ea typeface="Pompiere"/>
                <a:cs typeface="Pompiere"/>
                <a:sym typeface="Pompiere"/>
              </a:rPr>
              <a:t>DKG- Key Women Educators Impacting Education Worldwide</a:t>
            </a:r>
            <a:endParaRPr>
              <a:solidFill>
                <a:schemeClr val="lt1"/>
              </a:solidFill>
              <a:latin typeface="Pompiere"/>
              <a:ea typeface="Pompiere"/>
              <a:cs typeface="Pompiere"/>
              <a:sym typeface="Pompiere"/>
            </a:endParaRPr>
          </a:p>
        </p:txBody>
      </p:sp>
      <p:sp>
        <p:nvSpPr>
          <p:cNvPr id="107" name="Google Shape;107;p13"/>
          <p:cNvSpPr txBox="1"/>
          <p:nvPr/>
        </p:nvSpPr>
        <p:spPr>
          <a:xfrm>
            <a:off x="-1075" y="8183025"/>
            <a:ext cx="1707600" cy="1015800"/>
          </a:xfrm>
          <a:prstGeom prst="rect">
            <a:avLst/>
          </a:prstGeom>
          <a:solidFill>
            <a:srgbClr val="FFE599"/>
          </a:solidFill>
          <a:ln cap="flat" cmpd="sng" w="28575">
            <a:solidFill>
              <a:srgbClr val="E06666"/>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200">
                <a:latin typeface="Caveat"/>
                <a:ea typeface="Caveat"/>
                <a:cs typeface="Caveat"/>
                <a:sym typeface="Caveat"/>
              </a:rPr>
              <a:t>The Delta Kappa Society International promotes professional and personal growth of women educators and excellence in education.</a:t>
            </a:r>
            <a:endParaRPr b="1" sz="1200">
              <a:latin typeface="Caveat"/>
              <a:ea typeface="Caveat"/>
              <a:cs typeface="Caveat"/>
              <a:sym typeface="Caveat"/>
            </a:endParaRPr>
          </a:p>
        </p:txBody>
      </p:sp>
      <p:sp>
        <p:nvSpPr>
          <p:cNvPr id="108" name="Google Shape;108;p13"/>
          <p:cNvSpPr txBox="1"/>
          <p:nvPr/>
        </p:nvSpPr>
        <p:spPr>
          <a:xfrm>
            <a:off x="4333875" y="3360887"/>
            <a:ext cx="2419200" cy="2108100"/>
          </a:xfrm>
          <a:prstGeom prst="rect">
            <a:avLst/>
          </a:prstGeom>
          <a:noFill/>
          <a:ln>
            <a:noFill/>
          </a:ln>
        </p:spPr>
        <p:txBody>
          <a:bodyPr anchorCtr="0" anchor="t" bIns="91425" lIns="91425" spcFirstLastPara="1" rIns="91425" wrap="square" tIns="91425">
            <a:noAutofit/>
          </a:bodyPr>
          <a:lstStyle/>
          <a:p>
            <a:pPr indent="0" lvl="0" marL="0" rtl="0" algn="l">
              <a:lnSpc>
                <a:spcPct val="133333"/>
              </a:lnSpc>
              <a:spcBef>
                <a:spcPts val="0"/>
              </a:spcBef>
              <a:spcAft>
                <a:spcPts val="0"/>
              </a:spcAft>
              <a:buClr>
                <a:schemeClr val="dk1"/>
              </a:buClr>
              <a:buFont typeface="Arial"/>
              <a:buNone/>
            </a:pPr>
            <a:r>
              <a:t/>
            </a:r>
            <a:endParaRPr sz="1200">
              <a:solidFill>
                <a:schemeClr val="dk1"/>
              </a:solidFill>
              <a:latin typeface="Open Sans Light"/>
              <a:ea typeface="Open Sans Light"/>
              <a:cs typeface="Open Sans Light"/>
              <a:sym typeface="Open Sans Light"/>
            </a:endParaRPr>
          </a:p>
        </p:txBody>
      </p:sp>
      <p:sp>
        <p:nvSpPr>
          <p:cNvPr id="109" name="Google Shape;109;p13"/>
          <p:cNvSpPr txBox="1"/>
          <p:nvPr/>
        </p:nvSpPr>
        <p:spPr>
          <a:xfrm>
            <a:off x="4351575" y="2092150"/>
            <a:ext cx="2152500" cy="2479800"/>
          </a:xfrm>
          <a:prstGeom prst="rect">
            <a:avLst/>
          </a:prstGeom>
          <a:noFill/>
          <a:ln>
            <a:noFill/>
          </a:ln>
        </p:spPr>
        <p:txBody>
          <a:bodyPr anchorCtr="0" anchor="t" bIns="91425" lIns="91425" spcFirstLastPara="1" rIns="91425" wrap="square" tIns="91425">
            <a:noAutofit/>
          </a:bodyPr>
          <a:lstStyle/>
          <a:p>
            <a:pPr indent="0" lvl="0" marL="0" rtl="0" algn="l">
              <a:lnSpc>
                <a:spcPct val="133333"/>
              </a:lnSpc>
              <a:spcBef>
                <a:spcPts val="0"/>
              </a:spcBef>
              <a:spcAft>
                <a:spcPts val="0"/>
              </a:spcAft>
              <a:buClr>
                <a:schemeClr val="dk1"/>
              </a:buClr>
              <a:buSzPts val="1100"/>
              <a:buFont typeface="Arial"/>
              <a:buNone/>
            </a:pPr>
            <a:r>
              <a:rPr b="1" lang="en-US" sz="1100">
                <a:solidFill>
                  <a:schemeClr val="dk1"/>
                </a:solidFill>
                <a:latin typeface="Open Sans"/>
                <a:ea typeface="Open Sans"/>
                <a:cs typeface="Open Sans"/>
                <a:sym typeface="Open Sans"/>
              </a:rPr>
              <a:t>Location: Old Town Grill</a:t>
            </a:r>
            <a:endParaRPr b="1" sz="1100">
              <a:solidFill>
                <a:schemeClr val="dk1"/>
              </a:solidFill>
              <a:latin typeface="Open Sans"/>
              <a:ea typeface="Open Sans"/>
              <a:cs typeface="Open Sans"/>
              <a:sym typeface="Open Sans"/>
            </a:endParaRPr>
          </a:p>
          <a:p>
            <a:pPr indent="0" lvl="0" marL="0" rtl="0" algn="l">
              <a:lnSpc>
                <a:spcPct val="133333"/>
              </a:lnSpc>
              <a:spcBef>
                <a:spcPts val="0"/>
              </a:spcBef>
              <a:spcAft>
                <a:spcPts val="0"/>
              </a:spcAft>
              <a:buClr>
                <a:schemeClr val="dk1"/>
              </a:buClr>
              <a:buSzPts val="1100"/>
              <a:buFont typeface="Arial"/>
              <a:buNone/>
            </a:pPr>
            <a:r>
              <a:rPr b="1" lang="en-US" sz="1100">
                <a:solidFill>
                  <a:schemeClr val="dk1"/>
                </a:solidFill>
                <a:latin typeface="Open Sans"/>
                <a:ea typeface="Open Sans"/>
                <a:cs typeface="Open Sans"/>
                <a:sym typeface="Open Sans"/>
              </a:rPr>
              <a:t>Time: 5:30</a:t>
            </a:r>
            <a:endParaRPr b="1" sz="1100">
              <a:solidFill>
                <a:schemeClr val="dk1"/>
              </a:solidFill>
              <a:latin typeface="Open Sans"/>
              <a:ea typeface="Open Sans"/>
              <a:cs typeface="Open Sans"/>
              <a:sym typeface="Open Sans"/>
            </a:endParaRPr>
          </a:p>
          <a:p>
            <a:pPr indent="0" lvl="0" marL="0" rtl="0" algn="l">
              <a:lnSpc>
                <a:spcPct val="133333"/>
              </a:lnSpc>
              <a:spcBef>
                <a:spcPts val="0"/>
              </a:spcBef>
              <a:spcAft>
                <a:spcPts val="0"/>
              </a:spcAft>
              <a:buNone/>
            </a:pPr>
            <a:r>
              <a:rPr b="1" lang="en-US" sz="1100">
                <a:solidFill>
                  <a:schemeClr val="dk1"/>
                </a:solidFill>
                <a:latin typeface="Open Sans"/>
                <a:ea typeface="Open Sans"/>
                <a:cs typeface="Open Sans"/>
                <a:sym typeface="Open Sans"/>
              </a:rPr>
              <a:t>Program: Legislation/Elect Officers</a:t>
            </a:r>
            <a:endParaRPr b="1" sz="1100">
              <a:solidFill>
                <a:schemeClr val="dk1"/>
              </a:solidFill>
              <a:latin typeface="Open Sans"/>
              <a:ea typeface="Open Sans"/>
              <a:cs typeface="Open Sans"/>
              <a:sym typeface="Open Sans"/>
            </a:endParaRPr>
          </a:p>
          <a:p>
            <a:pPr indent="0" lvl="0" marL="0" rtl="0" algn="l">
              <a:lnSpc>
                <a:spcPct val="133333"/>
              </a:lnSpc>
              <a:spcBef>
                <a:spcPts val="0"/>
              </a:spcBef>
              <a:spcAft>
                <a:spcPts val="0"/>
              </a:spcAft>
              <a:buClr>
                <a:schemeClr val="dk1"/>
              </a:buClr>
              <a:buSzPts val="1100"/>
              <a:buFont typeface="Arial"/>
              <a:buNone/>
            </a:pPr>
            <a:r>
              <a:t/>
            </a:r>
            <a:endParaRPr b="1" sz="1100">
              <a:solidFill>
                <a:schemeClr val="dk1"/>
              </a:solidFill>
              <a:latin typeface="Open Sans"/>
              <a:ea typeface="Open Sans"/>
              <a:cs typeface="Open Sans"/>
              <a:sym typeface="Open Sans"/>
            </a:endParaRPr>
          </a:p>
          <a:p>
            <a:pPr indent="0" lvl="0" marL="0" rtl="0" algn="l">
              <a:lnSpc>
                <a:spcPct val="133333"/>
              </a:lnSpc>
              <a:spcBef>
                <a:spcPts val="0"/>
              </a:spcBef>
              <a:spcAft>
                <a:spcPts val="0"/>
              </a:spcAft>
              <a:buClr>
                <a:schemeClr val="dk1"/>
              </a:buClr>
              <a:buSzPts val="1100"/>
              <a:buFont typeface="Arial"/>
              <a:buNone/>
            </a:pPr>
            <a:r>
              <a:rPr b="1" lang="en-US" sz="1100">
                <a:solidFill>
                  <a:schemeClr val="dk1"/>
                </a:solidFill>
                <a:latin typeface="Open Sans"/>
                <a:ea typeface="Open Sans"/>
                <a:cs typeface="Open Sans"/>
                <a:sym typeface="Open Sans"/>
              </a:rPr>
              <a:t>Hostesses: Donna &amp; April</a:t>
            </a:r>
            <a:endParaRPr b="1" sz="1100">
              <a:solidFill>
                <a:schemeClr val="dk1"/>
              </a:solidFill>
              <a:latin typeface="Open Sans"/>
              <a:ea typeface="Open Sans"/>
              <a:cs typeface="Open Sans"/>
              <a:sym typeface="Open Sans"/>
            </a:endParaRPr>
          </a:p>
          <a:p>
            <a:pPr indent="0" lvl="0" marL="0" rtl="0" algn="l">
              <a:lnSpc>
                <a:spcPct val="133333"/>
              </a:lnSpc>
              <a:spcBef>
                <a:spcPts val="0"/>
              </a:spcBef>
              <a:spcAft>
                <a:spcPts val="0"/>
              </a:spcAft>
              <a:buClr>
                <a:schemeClr val="dk1"/>
              </a:buClr>
              <a:buSzPts val="1100"/>
              <a:buFont typeface="Arial"/>
              <a:buNone/>
            </a:pPr>
            <a:r>
              <a:t/>
            </a:r>
            <a:endParaRPr b="1" sz="1100">
              <a:solidFill>
                <a:schemeClr val="dk1"/>
              </a:solidFill>
              <a:latin typeface="Open Sans"/>
              <a:ea typeface="Open Sans"/>
              <a:cs typeface="Open Sans"/>
              <a:sym typeface="Open Sans"/>
            </a:endParaRPr>
          </a:p>
          <a:p>
            <a:pPr indent="0" lvl="0" marL="0" rtl="0" algn="l">
              <a:lnSpc>
                <a:spcPct val="133333"/>
              </a:lnSpc>
              <a:spcBef>
                <a:spcPts val="0"/>
              </a:spcBef>
              <a:spcAft>
                <a:spcPts val="0"/>
              </a:spcAft>
              <a:buClr>
                <a:schemeClr val="dk1"/>
              </a:buClr>
              <a:buSzPts val="1100"/>
              <a:buFont typeface="Arial"/>
              <a:buNone/>
            </a:pPr>
            <a:r>
              <a:rPr b="1" lang="en-US" sz="1100">
                <a:solidFill>
                  <a:schemeClr val="dk1"/>
                </a:solidFill>
                <a:latin typeface="Open Sans"/>
                <a:ea typeface="Open Sans"/>
                <a:cs typeface="Open Sans"/>
                <a:sym typeface="Open Sans"/>
              </a:rPr>
              <a:t>They would like a head count. Please fill out this </a:t>
            </a:r>
            <a:r>
              <a:rPr b="1" lang="en-US" sz="1100" u="sng">
                <a:solidFill>
                  <a:schemeClr val="hlink"/>
                </a:solidFill>
                <a:latin typeface="Open Sans"/>
                <a:ea typeface="Open Sans"/>
                <a:cs typeface="Open Sans"/>
                <a:sym typeface="Open Sans"/>
                <a:hlinkClick r:id="rId5"/>
              </a:rPr>
              <a:t>form</a:t>
            </a:r>
            <a:r>
              <a:rPr b="1" lang="en-US" sz="1100">
                <a:solidFill>
                  <a:schemeClr val="dk1"/>
                </a:solidFill>
                <a:latin typeface="Open Sans"/>
                <a:ea typeface="Open Sans"/>
                <a:cs typeface="Open Sans"/>
                <a:sym typeface="Open Sans"/>
              </a:rPr>
              <a:t>. </a:t>
            </a:r>
            <a:endParaRPr b="1" sz="1100">
              <a:solidFill>
                <a:schemeClr val="dk1"/>
              </a:solidFill>
              <a:latin typeface="Open Sans"/>
              <a:ea typeface="Open Sans"/>
              <a:cs typeface="Open Sans"/>
              <a:sym typeface="Open Sans"/>
            </a:endParaRPr>
          </a:p>
        </p:txBody>
      </p:sp>
      <p:pic>
        <p:nvPicPr>
          <p:cNvPr id="110" name="Google Shape;110;p13"/>
          <p:cNvPicPr preferRelativeResize="0"/>
          <p:nvPr/>
        </p:nvPicPr>
        <p:blipFill>
          <a:blip r:embed="rId6">
            <a:alphaModFix/>
          </a:blip>
          <a:stretch>
            <a:fillRect/>
          </a:stretch>
        </p:blipFill>
        <p:spPr>
          <a:xfrm>
            <a:off x="-1075" y="1455825"/>
            <a:ext cx="1707599" cy="325250"/>
          </a:xfrm>
          <a:prstGeom prst="rect">
            <a:avLst/>
          </a:prstGeom>
          <a:noFill/>
          <a:ln cap="flat" cmpd="sng" w="9525">
            <a:solidFill>
              <a:srgbClr val="EA9999"/>
            </a:solidFill>
            <a:prstDash val="solid"/>
            <a:round/>
            <a:headEnd len="sm" w="sm" type="none"/>
            <a:tailEnd len="sm" w="sm" type="none"/>
          </a:ln>
        </p:spPr>
      </p:pic>
      <p:sp>
        <p:nvSpPr>
          <p:cNvPr id="111" name="Google Shape;111;p13"/>
          <p:cNvSpPr txBox="1"/>
          <p:nvPr/>
        </p:nvSpPr>
        <p:spPr>
          <a:xfrm>
            <a:off x="57150" y="1914525"/>
            <a:ext cx="1571700" cy="791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100">
                <a:latin typeface="Lobster"/>
                <a:ea typeface="Lobster"/>
                <a:cs typeface="Lobster"/>
                <a:sym typeface="Lobster"/>
              </a:rPr>
              <a:t>Letter from </a:t>
            </a:r>
            <a:endParaRPr sz="2100">
              <a:latin typeface="Lobster"/>
              <a:ea typeface="Lobster"/>
              <a:cs typeface="Lobster"/>
              <a:sym typeface="Lobster"/>
            </a:endParaRPr>
          </a:p>
          <a:p>
            <a:pPr indent="0" lvl="0" marL="0" rtl="0" algn="ctr">
              <a:spcBef>
                <a:spcPts val="0"/>
              </a:spcBef>
              <a:spcAft>
                <a:spcPts val="0"/>
              </a:spcAft>
              <a:buNone/>
            </a:pPr>
            <a:r>
              <a:rPr lang="en-US" sz="2100">
                <a:latin typeface="Lobster"/>
                <a:ea typeface="Lobster"/>
                <a:cs typeface="Lobster"/>
                <a:sym typeface="Lobster"/>
              </a:rPr>
              <a:t>Dr. Dawn</a:t>
            </a:r>
            <a:endParaRPr sz="2100">
              <a:latin typeface="Lobster"/>
              <a:ea typeface="Lobster"/>
              <a:cs typeface="Lobster"/>
              <a:sym typeface="Lobster"/>
            </a:endParaRPr>
          </a:p>
        </p:txBody>
      </p:sp>
      <p:sp>
        <p:nvSpPr>
          <p:cNvPr id="112" name="Google Shape;112;p13"/>
          <p:cNvSpPr txBox="1"/>
          <p:nvPr/>
        </p:nvSpPr>
        <p:spPr>
          <a:xfrm>
            <a:off x="1011725" y="6817835"/>
            <a:ext cx="771900" cy="27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Dancing Script"/>
                <a:ea typeface="Dancing Script"/>
                <a:cs typeface="Dancing Script"/>
                <a:sym typeface="Dancing Script"/>
              </a:rPr>
              <a:t>-Dawn</a:t>
            </a:r>
            <a:endParaRPr>
              <a:latin typeface="Dancing Script"/>
              <a:ea typeface="Dancing Script"/>
              <a:cs typeface="Dancing Script"/>
              <a:sym typeface="Dancing Script"/>
            </a:endParaRPr>
          </a:p>
        </p:txBody>
      </p:sp>
      <p:sp>
        <p:nvSpPr>
          <p:cNvPr id="113" name="Google Shape;113;p13"/>
          <p:cNvSpPr txBox="1"/>
          <p:nvPr/>
        </p:nvSpPr>
        <p:spPr>
          <a:xfrm>
            <a:off x="4400550" y="4572000"/>
            <a:ext cx="2325900" cy="871200"/>
          </a:xfrm>
          <a:prstGeom prst="rect">
            <a:avLst/>
          </a:prstGeom>
          <a:noFill/>
          <a:ln cap="flat" cmpd="sng" w="28575">
            <a:solidFill>
              <a:srgbClr val="FF0000"/>
            </a:solidFill>
            <a:prstDash val="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a:latin typeface="Calibri"/>
                <a:ea typeface="Calibri"/>
                <a:cs typeface="Calibri"/>
                <a:sym typeface="Calibri"/>
              </a:rPr>
              <a:t>Check out all of the virtual events happening at the state level </a:t>
            </a:r>
            <a:r>
              <a:rPr lang="en-US" u="sng">
                <a:solidFill>
                  <a:schemeClr val="hlink"/>
                </a:solidFill>
                <a:latin typeface="Calibri"/>
                <a:ea typeface="Calibri"/>
                <a:cs typeface="Calibri"/>
                <a:sym typeface="Calibri"/>
                <a:hlinkClick r:id="rId7"/>
              </a:rPr>
              <a:t>here</a:t>
            </a:r>
            <a:r>
              <a:rPr lang="en-US">
                <a:latin typeface="Calibri"/>
                <a:ea typeface="Calibri"/>
                <a:cs typeface="Calibri"/>
                <a:sym typeface="Calibri"/>
              </a:rPr>
              <a:t>.</a:t>
            </a:r>
            <a:endParaRPr>
              <a:latin typeface="Calibri"/>
              <a:ea typeface="Calibri"/>
              <a:cs typeface="Calibri"/>
              <a:sym typeface="Calibri"/>
            </a:endParaRPr>
          </a:p>
        </p:txBody>
      </p:sp>
      <p:pic>
        <p:nvPicPr>
          <p:cNvPr id="114" name="Google Shape;114;p13"/>
          <p:cNvPicPr preferRelativeResize="0"/>
          <p:nvPr/>
        </p:nvPicPr>
        <p:blipFill>
          <a:blip r:embed="rId8">
            <a:alphaModFix/>
          </a:blip>
          <a:stretch>
            <a:fillRect/>
          </a:stretch>
        </p:blipFill>
        <p:spPr>
          <a:xfrm>
            <a:off x="503483" y="7204200"/>
            <a:ext cx="823794" cy="871200"/>
          </a:xfrm>
          <a:prstGeom prst="rect">
            <a:avLst/>
          </a:prstGeom>
          <a:noFill/>
          <a:ln cap="flat" cmpd="sng" w="19050">
            <a:solidFill>
              <a:srgbClr val="38761D"/>
            </a:solidFill>
            <a:prstDash val="solid"/>
            <a:round/>
            <a:headEnd len="sm" w="sm" type="none"/>
            <a:tailEnd len="sm" w="sm" type="none"/>
          </a:ln>
        </p:spPr>
      </p:pic>
      <p:pic>
        <p:nvPicPr>
          <p:cNvPr id="115" name="Google Shape;115;p13"/>
          <p:cNvPicPr preferRelativeResize="0"/>
          <p:nvPr/>
        </p:nvPicPr>
        <p:blipFill rotWithShape="1">
          <a:blip r:embed="rId9">
            <a:alphaModFix/>
          </a:blip>
          <a:srcRect b="30583" l="0" r="0" t="26287"/>
          <a:stretch/>
        </p:blipFill>
        <p:spPr>
          <a:xfrm>
            <a:off x="3360288" y="8246400"/>
            <a:ext cx="1834317" cy="791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4"/>
          <p:cNvSpPr txBox="1"/>
          <p:nvPr/>
        </p:nvSpPr>
        <p:spPr>
          <a:xfrm>
            <a:off x="55568" y="2915318"/>
            <a:ext cx="2330327" cy="30777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1400">
              <a:solidFill>
                <a:schemeClr val="dk1"/>
              </a:solidFill>
              <a:latin typeface="Open Sans Light"/>
              <a:ea typeface="Open Sans Light"/>
              <a:cs typeface="Open Sans Light"/>
              <a:sym typeface="Open Sans Light"/>
            </a:endParaRPr>
          </a:p>
        </p:txBody>
      </p:sp>
      <p:grpSp>
        <p:nvGrpSpPr>
          <p:cNvPr id="121" name="Google Shape;121;p14"/>
          <p:cNvGrpSpPr/>
          <p:nvPr/>
        </p:nvGrpSpPr>
        <p:grpSpPr>
          <a:xfrm>
            <a:off x="-86950" y="229805"/>
            <a:ext cx="2615400" cy="2582288"/>
            <a:chOff x="3829863" y="1563922"/>
            <a:chExt cx="2615400" cy="2582288"/>
          </a:xfrm>
        </p:grpSpPr>
        <p:sp>
          <p:nvSpPr>
            <p:cNvPr id="122" name="Google Shape;122;p14"/>
            <p:cNvSpPr/>
            <p:nvPr/>
          </p:nvSpPr>
          <p:spPr>
            <a:xfrm>
              <a:off x="3956181" y="1563922"/>
              <a:ext cx="2362732" cy="2582288"/>
            </a:xfrm>
            <a:prstGeom prst="ellipse">
              <a:avLst/>
            </a:prstGeom>
            <a:gradFill>
              <a:gsLst>
                <a:gs pos="0">
                  <a:srgbClr val="F5D0D0"/>
                </a:gs>
                <a:gs pos="100000">
                  <a:srgbClr val="D96868"/>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 name="Google Shape;123;p14"/>
            <p:cNvSpPr txBox="1"/>
            <p:nvPr/>
          </p:nvSpPr>
          <p:spPr>
            <a:xfrm>
              <a:off x="3829863" y="2179819"/>
              <a:ext cx="2615400" cy="1509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600">
                  <a:solidFill>
                    <a:schemeClr val="dk1"/>
                  </a:solidFill>
                  <a:latin typeface="Calibri"/>
                  <a:ea typeface="Calibri"/>
                  <a:cs typeface="Calibri"/>
                  <a:sym typeface="Calibri"/>
                </a:rPr>
                <a:t>DKG: </a:t>
              </a:r>
              <a:r>
                <a:rPr lang="en-US" sz="1600" u="sng">
                  <a:solidFill>
                    <a:schemeClr val="hlink"/>
                  </a:solidFill>
                  <a:latin typeface="Calibri"/>
                  <a:ea typeface="Calibri"/>
                  <a:cs typeface="Calibri"/>
                  <a:sym typeface="Calibri"/>
                  <a:hlinkClick r:id="rId3"/>
                </a:rPr>
                <a:t>www.dkg.org</a:t>
              </a:r>
              <a:endParaRPr sz="1600">
                <a:solidFill>
                  <a:schemeClr val="dk1"/>
                </a:solidFill>
                <a:latin typeface="Calibri"/>
                <a:ea typeface="Calibri"/>
                <a:cs typeface="Calibri"/>
                <a:sym typeface="Calibri"/>
              </a:endParaRPr>
            </a:p>
            <a:p>
              <a:pPr indent="0" lvl="0" marL="0" marR="0" rtl="0" algn="ctr">
                <a:spcBef>
                  <a:spcPts val="0"/>
                </a:spcBef>
                <a:spcAft>
                  <a:spcPts val="0"/>
                </a:spcAft>
                <a:buNone/>
              </a:pPr>
              <a:r>
                <a:rPr lang="en-US" sz="1600">
                  <a:solidFill>
                    <a:schemeClr val="dk1"/>
                  </a:solidFill>
                  <a:latin typeface="Calibri"/>
                  <a:ea typeface="Calibri"/>
                  <a:cs typeface="Calibri"/>
                  <a:sym typeface="Calibri"/>
                </a:rPr>
                <a:t>TNSO: </a:t>
              </a:r>
              <a:r>
                <a:rPr lang="en-US" sz="1600" u="sng">
                  <a:solidFill>
                    <a:schemeClr val="hlink"/>
                  </a:solidFill>
                  <a:latin typeface="Calibri"/>
                  <a:ea typeface="Calibri"/>
                  <a:cs typeface="Calibri"/>
                  <a:sym typeface="Calibri"/>
                  <a:hlinkClick r:id="rId4"/>
                </a:rPr>
                <a:t>www.tndkg.org</a:t>
              </a:r>
              <a:endParaRPr sz="1600">
                <a:solidFill>
                  <a:schemeClr val="dk1"/>
                </a:solidFill>
                <a:latin typeface="Calibri"/>
                <a:ea typeface="Calibri"/>
                <a:cs typeface="Calibri"/>
                <a:sym typeface="Calibri"/>
              </a:endParaRPr>
            </a:p>
            <a:p>
              <a:pPr indent="0" lvl="0" marL="0" marR="0" rtl="0" algn="ctr">
                <a:spcBef>
                  <a:spcPts val="0"/>
                </a:spcBef>
                <a:spcAft>
                  <a:spcPts val="0"/>
                </a:spcAft>
                <a:buNone/>
              </a:pPr>
              <a:r>
                <a:rPr lang="en-US" sz="1600">
                  <a:solidFill>
                    <a:schemeClr val="dk1"/>
                  </a:solidFill>
                  <a:latin typeface="Calibri"/>
                  <a:ea typeface="Calibri"/>
                  <a:cs typeface="Calibri"/>
                  <a:sym typeface="Calibri"/>
                </a:rPr>
                <a:t>Beta Pi:</a:t>
              </a:r>
              <a:endParaRPr sz="1600">
                <a:solidFill>
                  <a:schemeClr val="dk1"/>
                </a:solidFill>
                <a:latin typeface="Calibri"/>
                <a:ea typeface="Calibri"/>
                <a:cs typeface="Calibri"/>
                <a:sym typeface="Calibri"/>
              </a:endParaRPr>
            </a:p>
            <a:p>
              <a:pPr indent="0" lvl="0" marL="0" marR="0" rtl="0" algn="ctr">
                <a:spcBef>
                  <a:spcPts val="0"/>
                </a:spcBef>
                <a:spcAft>
                  <a:spcPts val="0"/>
                </a:spcAft>
                <a:buNone/>
              </a:pPr>
              <a:r>
                <a:rPr lang="en-US" sz="1600" u="sng">
                  <a:solidFill>
                    <a:schemeClr val="hlink"/>
                  </a:solidFill>
                  <a:latin typeface="Calibri"/>
                  <a:ea typeface="Calibri"/>
                  <a:cs typeface="Calibri"/>
                  <a:sym typeface="Calibri"/>
                  <a:hlinkClick r:id="rId5"/>
                </a:rPr>
                <a:t>www.xibetapi.weebly.com</a:t>
              </a:r>
              <a:endParaRPr sz="16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a:solidFill>
                  <a:schemeClr val="dk1"/>
                </a:solidFill>
                <a:latin typeface="Calibri"/>
                <a:ea typeface="Calibri"/>
                <a:cs typeface="Calibri"/>
                <a:sym typeface="Calibri"/>
              </a:endParaRPr>
            </a:p>
            <a:p>
              <a:pPr indent="0" lvl="0" marL="0" marR="0" rtl="0" algn="ctr">
                <a:spcBef>
                  <a:spcPts val="0"/>
                </a:spcBef>
                <a:spcAft>
                  <a:spcPts val="0"/>
                </a:spcAft>
                <a:buNone/>
              </a:pPr>
              <a:r>
                <a:t/>
              </a:r>
              <a:endParaRPr>
                <a:solidFill>
                  <a:schemeClr val="dk1"/>
                </a:solidFill>
                <a:latin typeface="Calibri"/>
                <a:ea typeface="Calibri"/>
                <a:cs typeface="Calibri"/>
                <a:sym typeface="Calibri"/>
              </a:endParaRPr>
            </a:p>
          </p:txBody>
        </p:sp>
        <p:sp>
          <p:nvSpPr>
            <p:cNvPr id="124" name="Google Shape;124;p14"/>
            <p:cNvSpPr txBox="1"/>
            <p:nvPr/>
          </p:nvSpPr>
          <p:spPr>
            <a:xfrm>
              <a:off x="3984938" y="1794092"/>
              <a:ext cx="2362800" cy="691200"/>
            </a:xfrm>
            <a:prstGeom prst="rect">
              <a:avLst/>
            </a:prstGeom>
            <a:noFill/>
            <a:ln>
              <a:noFill/>
            </a:ln>
          </p:spPr>
          <p:txBody>
            <a:bodyPr anchorCtr="0" anchor="t" bIns="45700" lIns="91425" spcFirstLastPara="1" rIns="91425" wrap="square" tIns="45700">
              <a:noAutofit/>
            </a:bodyPr>
            <a:lstStyle/>
            <a:p>
              <a:pPr indent="0" lvl="0" marL="0" marR="0" rtl="0" algn="ctr">
                <a:lnSpc>
                  <a:spcPct val="92592"/>
                </a:lnSpc>
                <a:spcBef>
                  <a:spcPts val="0"/>
                </a:spcBef>
                <a:spcAft>
                  <a:spcPts val="0"/>
                </a:spcAft>
                <a:buNone/>
              </a:pPr>
              <a:r>
                <a:rPr b="1" lang="en-US" sz="1800">
                  <a:solidFill>
                    <a:schemeClr val="dk1"/>
                  </a:solidFill>
                  <a:latin typeface="Calibri"/>
                  <a:ea typeface="Calibri"/>
                  <a:cs typeface="Calibri"/>
                  <a:sym typeface="Calibri"/>
                </a:rPr>
                <a:t>Society Websites</a:t>
              </a:r>
              <a:endParaRPr b="1" sz="1800">
                <a:solidFill>
                  <a:schemeClr val="dk1"/>
                </a:solidFill>
                <a:latin typeface="Calibri"/>
                <a:ea typeface="Calibri"/>
                <a:cs typeface="Calibri"/>
                <a:sym typeface="Calibri"/>
              </a:endParaRPr>
            </a:p>
          </p:txBody>
        </p:sp>
      </p:grpSp>
      <p:sp>
        <p:nvSpPr>
          <p:cNvPr id="125" name="Google Shape;125;p14"/>
          <p:cNvSpPr txBox="1"/>
          <p:nvPr/>
        </p:nvSpPr>
        <p:spPr>
          <a:xfrm>
            <a:off x="2528450" y="757825"/>
            <a:ext cx="2035500" cy="2248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Impact"/>
              <a:ea typeface="Impact"/>
              <a:cs typeface="Impact"/>
              <a:sym typeface="Impact"/>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Impact"/>
              <a:ea typeface="Impact"/>
              <a:cs typeface="Impact"/>
              <a:sym typeface="Impact"/>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Impact"/>
              <a:ea typeface="Impact"/>
              <a:cs typeface="Impact"/>
              <a:sym typeface="Impact"/>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Impact"/>
              <a:ea typeface="Impact"/>
              <a:cs typeface="Impact"/>
              <a:sym typeface="Impact"/>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Impact"/>
              <a:ea typeface="Impact"/>
              <a:cs typeface="Impact"/>
              <a:sym typeface="Impact"/>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Impact"/>
              <a:ea typeface="Impact"/>
              <a:cs typeface="Impact"/>
              <a:sym typeface="Impact"/>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Impact"/>
              <a:ea typeface="Impact"/>
              <a:cs typeface="Impact"/>
              <a:sym typeface="Impact"/>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Impact"/>
              <a:ea typeface="Impact"/>
              <a:cs typeface="Impact"/>
              <a:sym typeface="Impact"/>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Impact"/>
              <a:ea typeface="Impact"/>
              <a:cs typeface="Impact"/>
              <a:sym typeface="Impact"/>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Impact"/>
              <a:ea typeface="Impact"/>
              <a:cs typeface="Impact"/>
              <a:sym typeface="Impact"/>
            </a:endParaRPr>
          </a:p>
        </p:txBody>
      </p:sp>
      <p:sp>
        <p:nvSpPr>
          <p:cNvPr id="126" name="Google Shape;126;p14"/>
          <p:cNvSpPr txBox="1"/>
          <p:nvPr/>
        </p:nvSpPr>
        <p:spPr>
          <a:xfrm>
            <a:off x="-258225" y="5379625"/>
            <a:ext cx="3048000" cy="354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500">
                <a:solidFill>
                  <a:schemeClr val="dk1"/>
                </a:solidFill>
                <a:latin typeface="Amatic SC"/>
                <a:ea typeface="Amatic SC"/>
                <a:cs typeface="Amatic SC"/>
                <a:sym typeface="Amatic SC"/>
              </a:rPr>
              <a:t>Educational/Legislative Update in Tennessee</a:t>
            </a:r>
            <a:endParaRPr b="1" sz="1500">
              <a:solidFill>
                <a:schemeClr val="dk1"/>
              </a:solidFill>
              <a:latin typeface="Amatic SC"/>
              <a:ea typeface="Amatic SC"/>
              <a:cs typeface="Amatic SC"/>
              <a:sym typeface="Amatic SC"/>
            </a:endParaRPr>
          </a:p>
          <a:p>
            <a:pPr indent="0" lvl="0" marL="0" marR="0" rtl="0" algn="ctr">
              <a:spcBef>
                <a:spcPts val="0"/>
              </a:spcBef>
              <a:spcAft>
                <a:spcPts val="0"/>
              </a:spcAft>
              <a:buNone/>
            </a:pPr>
            <a:r>
              <a:t/>
            </a:r>
            <a:endParaRPr b="1" sz="1800">
              <a:solidFill>
                <a:schemeClr val="dk1"/>
              </a:solidFill>
              <a:latin typeface="Amatic SC"/>
              <a:ea typeface="Amatic SC"/>
              <a:cs typeface="Amatic SC"/>
              <a:sym typeface="Amatic SC"/>
            </a:endParaRPr>
          </a:p>
        </p:txBody>
      </p:sp>
      <p:sp>
        <p:nvSpPr>
          <p:cNvPr id="127" name="Google Shape;127;p14"/>
          <p:cNvSpPr txBox="1"/>
          <p:nvPr/>
        </p:nvSpPr>
        <p:spPr>
          <a:xfrm>
            <a:off x="100575" y="5677325"/>
            <a:ext cx="2330400" cy="32763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300"/>
              </a:spcBef>
              <a:spcAft>
                <a:spcPts val="0"/>
              </a:spcAft>
              <a:buClr>
                <a:schemeClr val="dk1"/>
              </a:buClr>
              <a:buSzPts val="1100"/>
              <a:buFont typeface="Arial"/>
              <a:buNone/>
            </a:pPr>
            <a:r>
              <a:rPr lang="en-US" sz="1300">
                <a:solidFill>
                  <a:srgbClr val="131E29"/>
                </a:solidFill>
                <a:highlight>
                  <a:srgbClr val="FFFFFF"/>
                </a:highlight>
                <a:latin typeface="Times New Roman"/>
                <a:ea typeface="Times New Roman"/>
                <a:cs typeface="Times New Roman"/>
                <a:sym typeface="Times New Roman"/>
              </a:rPr>
              <a:t>Points Donna will cover:</a:t>
            </a:r>
            <a:endParaRPr sz="1300">
              <a:solidFill>
                <a:srgbClr val="131E29"/>
              </a:solidFill>
              <a:highlight>
                <a:srgbClr val="FFFFFF"/>
              </a:highlight>
              <a:latin typeface="Times New Roman"/>
              <a:ea typeface="Times New Roman"/>
              <a:cs typeface="Times New Roman"/>
              <a:sym typeface="Times New Roman"/>
            </a:endParaRPr>
          </a:p>
          <a:p>
            <a:pPr indent="0" lvl="0" marL="0" rtl="0" algn="l">
              <a:lnSpc>
                <a:spcPct val="115000"/>
              </a:lnSpc>
              <a:spcBef>
                <a:spcPts val="500"/>
              </a:spcBef>
              <a:spcAft>
                <a:spcPts val="0"/>
              </a:spcAft>
              <a:buClr>
                <a:schemeClr val="dk1"/>
              </a:buClr>
              <a:buSzPts val="1100"/>
              <a:buFont typeface="Arial"/>
              <a:buNone/>
            </a:pPr>
            <a:r>
              <a:rPr lang="en-US" sz="1300">
                <a:solidFill>
                  <a:srgbClr val="131E29"/>
                </a:solidFill>
                <a:highlight>
                  <a:srgbClr val="FFFFFF"/>
                </a:highlight>
                <a:latin typeface="Times New Roman"/>
                <a:ea typeface="Times New Roman"/>
                <a:cs typeface="Times New Roman"/>
                <a:sym typeface="Times New Roman"/>
              </a:rPr>
              <a:t>- Education Freedom Scholarship Act - Vouchers</a:t>
            </a:r>
            <a:endParaRPr sz="1300">
              <a:solidFill>
                <a:srgbClr val="131E29"/>
              </a:solidFill>
              <a:highlight>
                <a:srgbClr val="FFFFFF"/>
              </a:highlight>
              <a:latin typeface="Times New Roman"/>
              <a:ea typeface="Times New Roman"/>
              <a:cs typeface="Times New Roman"/>
              <a:sym typeface="Times New Roman"/>
            </a:endParaRPr>
          </a:p>
          <a:p>
            <a:pPr indent="0" lvl="0" marL="0" rtl="0" algn="l">
              <a:lnSpc>
                <a:spcPct val="115000"/>
              </a:lnSpc>
              <a:spcBef>
                <a:spcPts val="500"/>
              </a:spcBef>
              <a:spcAft>
                <a:spcPts val="0"/>
              </a:spcAft>
              <a:buClr>
                <a:schemeClr val="dk1"/>
              </a:buClr>
              <a:buSzPts val="1100"/>
              <a:buFont typeface="Arial"/>
              <a:buNone/>
            </a:pPr>
            <a:r>
              <a:rPr lang="en-US" sz="1300">
                <a:solidFill>
                  <a:srgbClr val="131E29"/>
                </a:solidFill>
                <a:highlight>
                  <a:srgbClr val="FFFFFF"/>
                </a:highlight>
                <a:latin typeface="Times New Roman"/>
                <a:ea typeface="Times New Roman"/>
                <a:cs typeface="Times New Roman"/>
                <a:sym typeface="Times New Roman"/>
              </a:rPr>
              <a:t>- Increase teacher supply from $200 to $600</a:t>
            </a:r>
            <a:endParaRPr sz="1300">
              <a:solidFill>
                <a:srgbClr val="131E29"/>
              </a:solidFill>
              <a:highlight>
                <a:srgbClr val="FFFFFF"/>
              </a:highlight>
              <a:latin typeface="Times New Roman"/>
              <a:ea typeface="Times New Roman"/>
              <a:cs typeface="Times New Roman"/>
              <a:sym typeface="Times New Roman"/>
            </a:endParaRPr>
          </a:p>
          <a:p>
            <a:pPr indent="0" lvl="0" marL="0" rtl="0" algn="l">
              <a:lnSpc>
                <a:spcPct val="115000"/>
              </a:lnSpc>
              <a:spcBef>
                <a:spcPts val="500"/>
              </a:spcBef>
              <a:spcAft>
                <a:spcPts val="0"/>
              </a:spcAft>
              <a:buClr>
                <a:schemeClr val="dk1"/>
              </a:buClr>
              <a:buSzPts val="1100"/>
              <a:buFont typeface="Arial"/>
              <a:buNone/>
            </a:pPr>
            <a:r>
              <a:rPr lang="en-US" sz="1300">
                <a:solidFill>
                  <a:srgbClr val="131E29"/>
                </a:solidFill>
                <a:highlight>
                  <a:srgbClr val="FFFFFF"/>
                </a:highlight>
                <a:latin typeface="Times New Roman"/>
                <a:ea typeface="Times New Roman"/>
                <a:cs typeface="Times New Roman"/>
                <a:sym typeface="Times New Roman"/>
              </a:rPr>
              <a:t>- 1 Credit of Data Science = 1 Math</a:t>
            </a:r>
            <a:endParaRPr sz="1300">
              <a:solidFill>
                <a:srgbClr val="131E29"/>
              </a:solidFill>
              <a:highlight>
                <a:srgbClr val="FFFFFF"/>
              </a:highlight>
              <a:latin typeface="Times New Roman"/>
              <a:ea typeface="Times New Roman"/>
              <a:cs typeface="Times New Roman"/>
              <a:sym typeface="Times New Roman"/>
            </a:endParaRPr>
          </a:p>
          <a:p>
            <a:pPr indent="0" lvl="0" marL="0" rtl="0" algn="l">
              <a:lnSpc>
                <a:spcPct val="115000"/>
              </a:lnSpc>
              <a:spcBef>
                <a:spcPts val="500"/>
              </a:spcBef>
              <a:spcAft>
                <a:spcPts val="0"/>
              </a:spcAft>
              <a:buClr>
                <a:schemeClr val="dk1"/>
              </a:buClr>
              <a:buSzPts val="1100"/>
              <a:buFont typeface="Arial"/>
              <a:buNone/>
            </a:pPr>
            <a:r>
              <a:rPr lang="en-US" sz="1300">
                <a:solidFill>
                  <a:srgbClr val="131E29"/>
                </a:solidFill>
                <a:highlight>
                  <a:srgbClr val="FFFFFF"/>
                </a:highlight>
                <a:latin typeface="Times New Roman"/>
                <a:ea typeface="Times New Roman"/>
                <a:cs typeface="Times New Roman"/>
                <a:sym typeface="Times New Roman"/>
              </a:rPr>
              <a:t>- Annual review of ELA textbooks</a:t>
            </a:r>
            <a:endParaRPr sz="1300">
              <a:solidFill>
                <a:srgbClr val="131E29"/>
              </a:solidFill>
              <a:highlight>
                <a:srgbClr val="FFFFFF"/>
              </a:highlight>
              <a:latin typeface="Times New Roman"/>
              <a:ea typeface="Times New Roman"/>
              <a:cs typeface="Times New Roman"/>
              <a:sym typeface="Times New Roman"/>
            </a:endParaRPr>
          </a:p>
          <a:p>
            <a:pPr indent="0" lvl="0" marL="0" rtl="0" algn="l">
              <a:lnSpc>
                <a:spcPct val="115000"/>
              </a:lnSpc>
              <a:spcBef>
                <a:spcPts val="500"/>
              </a:spcBef>
              <a:spcAft>
                <a:spcPts val="0"/>
              </a:spcAft>
              <a:buClr>
                <a:schemeClr val="dk1"/>
              </a:buClr>
              <a:buSzPts val="1100"/>
              <a:buFont typeface="Arial"/>
              <a:buNone/>
            </a:pPr>
            <a:r>
              <a:rPr lang="en-US" sz="1300">
                <a:solidFill>
                  <a:srgbClr val="131E29"/>
                </a:solidFill>
                <a:highlight>
                  <a:srgbClr val="FFFFFF"/>
                </a:highlight>
                <a:latin typeface="Times New Roman"/>
                <a:ea typeface="Times New Roman"/>
                <a:cs typeface="Times New Roman"/>
                <a:sym typeface="Times New Roman"/>
              </a:rPr>
              <a:t>Passed House/Senate:</a:t>
            </a:r>
            <a:endParaRPr sz="1300">
              <a:solidFill>
                <a:srgbClr val="131E29"/>
              </a:solidFill>
              <a:highlight>
                <a:srgbClr val="FFFFFF"/>
              </a:highlight>
              <a:latin typeface="Times New Roman"/>
              <a:ea typeface="Times New Roman"/>
              <a:cs typeface="Times New Roman"/>
              <a:sym typeface="Times New Roman"/>
            </a:endParaRPr>
          </a:p>
          <a:p>
            <a:pPr indent="0" lvl="0" marL="0" rtl="0" algn="l">
              <a:lnSpc>
                <a:spcPct val="115000"/>
              </a:lnSpc>
              <a:spcBef>
                <a:spcPts val="500"/>
              </a:spcBef>
              <a:spcAft>
                <a:spcPts val="0"/>
              </a:spcAft>
              <a:buClr>
                <a:schemeClr val="dk1"/>
              </a:buClr>
              <a:buSzPts val="1100"/>
              <a:buFont typeface="Arial"/>
              <a:buNone/>
            </a:pPr>
            <a:r>
              <a:rPr lang="en-US" sz="1300">
                <a:solidFill>
                  <a:srgbClr val="131E29"/>
                </a:solidFill>
                <a:highlight>
                  <a:srgbClr val="FFFFFF"/>
                </a:highlight>
                <a:latin typeface="Times New Roman"/>
                <a:ea typeface="Times New Roman"/>
                <a:cs typeface="Times New Roman"/>
                <a:sym typeface="Times New Roman"/>
              </a:rPr>
              <a:t>TN Future Teacher Scholarship 5 yr. pilot</a:t>
            </a:r>
            <a:endParaRPr sz="1300">
              <a:solidFill>
                <a:srgbClr val="131E29"/>
              </a:solidFill>
              <a:highlight>
                <a:srgbClr val="FFFFFF"/>
              </a:highlight>
              <a:latin typeface="Times New Roman"/>
              <a:ea typeface="Times New Roman"/>
              <a:cs typeface="Times New Roman"/>
              <a:sym typeface="Times New Roman"/>
            </a:endParaRPr>
          </a:p>
          <a:p>
            <a:pPr indent="0" lvl="0" marL="0" rtl="0" algn="l">
              <a:lnSpc>
                <a:spcPct val="115000"/>
              </a:lnSpc>
              <a:spcBef>
                <a:spcPts val="800"/>
              </a:spcBef>
              <a:spcAft>
                <a:spcPts val="1500"/>
              </a:spcAft>
              <a:buClr>
                <a:schemeClr val="dk1"/>
              </a:buClr>
              <a:buSzPts val="1100"/>
              <a:buFont typeface="Arial"/>
              <a:buNone/>
            </a:pPr>
            <a:r>
              <a:t/>
            </a:r>
            <a:endParaRPr sz="1300">
              <a:solidFill>
                <a:srgbClr val="131E29"/>
              </a:solidFill>
              <a:highlight>
                <a:srgbClr val="FFFFFF"/>
              </a:highlight>
              <a:latin typeface="Times New Roman"/>
              <a:ea typeface="Times New Roman"/>
              <a:cs typeface="Times New Roman"/>
              <a:sym typeface="Times New Roman"/>
            </a:endParaRPr>
          </a:p>
        </p:txBody>
      </p:sp>
      <p:sp>
        <p:nvSpPr>
          <p:cNvPr id="128" name="Google Shape;128;p14"/>
          <p:cNvSpPr/>
          <p:nvPr/>
        </p:nvSpPr>
        <p:spPr>
          <a:xfrm>
            <a:off x="3320003" y="7259216"/>
            <a:ext cx="3268500" cy="1509000"/>
          </a:xfrm>
          <a:prstGeom prst="ellipse">
            <a:avLst/>
          </a:prstGeom>
          <a:gradFill>
            <a:gsLst>
              <a:gs pos="0">
                <a:srgbClr val="FFF6DB"/>
              </a:gs>
              <a:gs pos="100000">
                <a:srgbClr val="FAD25C"/>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 name="Google Shape;129;p14"/>
          <p:cNvSpPr txBox="1"/>
          <p:nvPr/>
        </p:nvSpPr>
        <p:spPr>
          <a:xfrm>
            <a:off x="4004600" y="7403850"/>
            <a:ext cx="1899300" cy="584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rgbClr val="FF0000"/>
                </a:solidFill>
                <a:latin typeface="Pompiere"/>
                <a:ea typeface="Pompiere"/>
                <a:cs typeface="Pompiere"/>
                <a:sym typeface="Pompiere"/>
              </a:rPr>
              <a:t>Beta Pi Birthdays</a:t>
            </a:r>
            <a:endParaRPr b="1" sz="1800">
              <a:solidFill>
                <a:srgbClr val="FF0000"/>
              </a:solidFill>
              <a:latin typeface="Pompiere"/>
              <a:ea typeface="Pompiere"/>
              <a:cs typeface="Pompiere"/>
              <a:sym typeface="Pompiere"/>
            </a:endParaRPr>
          </a:p>
        </p:txBody>
      </p:sp>
      <p:sp>
        <p:nvSpPr>
          <p:cNvPr id="130" name="Google Shape;130;p14"/>
          <p:cNvSpPr txBox="1"/>
          <p:nvPr/>
        </p:nvSpPr>
        <p:spPr>
          <a:xfrm>
            <a:off x="3430250" y="7259225"/>
            <a:ext cx="3048000" cy="16233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t/>
            </a:r>
            <a:endParaRPr sz="1800">
              <a:solidFill>
                <a:schemeClr val="dk1"/>
              </a:solidFill>
              <a:latin typeface="Mountains of Christmas"/>
              <a:ea typeface="Mountains of Christmas"/>
              <a:cs typeface="Mountains of Christmas"/>
              <a:sym typeface="Mountains of Christmas"/>
            </a:endParaRPr>
          </a:p>
          <a:p>
            <a:pPr indent="0" lvl="0" marL="0" rtl="0" algn="ctr">
              <a:spcBef>
                <a:spcPts val="0"/>
              </a:spcBef>
              <a:spcAft>
                <a:spcPts val="0"/>
              </a:spcAft>
              <a:buNone/>
            </a:pPr>
            <a:r>
              <a:t/>
            </a:r>
            <a:endParaRPr sz="1800">
              <a:solidFill>
                <a:schemeClr val="dk1"/>
              </a:solidFill>
              <a:latin typeface="Mountains of Christmas"/>
              <a:ea typeface="Mountains of Christmas"/>
              <a:cs typeface="Mountains of Christmas"/>
              <a:sym typeface="Mountains of Christmas"/>
            </a:endParaRPr>
          </a:p>
          <a:p>
            <a:pPr indent="0" lvl="0" marL="0" rtl="0" algn="ctr">
              <a:spcBef>
                <a:spcPts val="0"/>
              </a:spcBef>
              <a:spcAft>
                <a:spcPts val="0"/>
              </a:spcAft>
              <a:buClr>
                <a:schemeClr val="dk1"/>
              </a:buClr>
              <a:buFont typeface="Arial"/>
              <a:buNone/>
            </a:pPr>
            <a:r>
              <a:t/>
            </a:r>
            <a:endParaRPr b="1">
              <a:solidFill>
                <a:schemeClr val="dk1"/>
              </a:solidFill>
              <a:latin typeface="Mountains of Christmas"/>
              <a:ea typeface="Mountains of Christmas"/>
              <a:cs typeface="Mountains of Christmas"/>
              <a:sym typeface="Mountains of Christmas"/>
            </a:endParaRPr>
          </a:p>
          <a:p>
            <a:pPr indent="0" lvl="0" marL="0" rtl="0" algn="ctr">
              <a:spcBef>
                <a:spcPts val="0"/>
              </a:spcBef>
              <a:spcAft>
                <a:spcPts val="0"/>
              </a:spcAft>
              <a:buClr>
                <a:schemeClr val="dk1"/>
              </a:buClr>
              <a:buFont typeface="Arial"/>
              <a:buNone/>
            </a:pPr>
            <a:r>
              <a:rPr b="1" lang="en-US">
                <a:solidFill>
                  <a:schemeClr val="dk1"/>
                </a:solidFill>
                <a:latin typeface="Mountains of Christmas"/>
                <a:ea typeface="Mountains of Christmas"/>
                <a:cs typeface="Mountains of Christmas"/>
                <a:sym typeface="Mountains of Christmas"/>
              </a:rPr>
              <a:t>No birthdays for Jan &amp; Feb</a:t>
            </a:r>
            <a:endParaRPr b="1">
              <a:solidFill>
                <a:schemeClr val="dk1"/>
              </a:solidFill>
              <a:latin typeface="Mountains of Christmas"/>
              <a:ea typeface="Mountains of Christmas"/>
              <a:cs typeface="Mountains of Christmas"/>
              <a:sym typeface="Mountains of Christmas"/>
            </a:endParaRPr>
          </a:p>
          <a:p>
            <a:pPr indent="0" lvl="0" marL="0" rtl="0" algn="ctr">
              <a:spcBef>
                <a:spcPts val="0"/>
              </a:spcBef>
              <a:spcAft>
                <a:spcPts val="0"/>
              </a:spcAft>
              <a:buClr>
                <a:schemeClr val="dk1"/>
              </a:buClr>
              <a:buFont typeface="Arial"/>
              <a:buNone/>
            </a:pPr>
            <a:r>
              <a:t/>
            </a:r>
            <a:endParaRPr b="1">
              <a:solidFill>
                <a:schemeClr val="dk1"/>
              </a:solidFill>
              <a:latin typeface="Mountains of Christmas"/>
              <a:ea typeface="Mountains of Christmas"/>
              <a:cs typeface="Mountains of Christmas"/>
              <a:sym typeface="Mountains of Christmas"/>
            </a:endParaRPr>
          </a:p>
          <a:p>
            <a:pPr indent="0" lvl="0" marL="0" rtl="0" algn="ctr">
              <a:spcBef>
                <a:spcPts val="0"/>
              </a:spcBef>
              <a:spcAft>
                <a:spcPts val="0"/>
              </a:spcAft>
              <a:buClr>
                <a:schemeClr val="dk1"/>
              </a:buClr>
              <a:buFont typeface="Arial"/>
              <a:buNone/>
            </a:pPr>
            <a:r>
              <a:t/>
            </a:r>
            <a:endParaRPr b="1">
              <a:solidFill>
                <a:schemeClr val="dk1"/>
              </a:solidFill>
              <a:latin typeface="Mountains of Christmas"/>
              <a:ea typeface="Mountains of Christmas"/>
              <a:cs typeface="Mountains of Christmas"/>
              <a:sym typeface="Mountains of Christmas"/>
            </a:endParaRPr>
          </a:p>
          <a:p>
            <a:pPr indent="0" lvl="0" marL="0" rtl="0" algn="ctr">
              <a:spcBef>
                <a:spcPts val="0"/>
              </a:spcBef>
              <a:spcAft>
                <a:spcPts val="0"/>
              </a:spcAft>
              <a:buClr>
                <a:schemeClr val="dk1"/>
              </a:buClr>
              <a:buFont typeface="Arial"/>
              <a:buNone/>
            </a:pPr>
            <a:r>
              <a:t/>
            </a:r>
            <a:endParaRPr>
              <a:solidFill>
                <a:schemeClr val="dk1"/>
              </a:solidFill>
              <a:latin typeface="Mountains of Christmas"/>
              <a:ea typeface="Mountains of Christmas"/>
              <a:cs typeface="Mountains of Christmas"/>
              <a:sym typeface="Mountains of Christmas"/>
            </a:endParaRPr>
          </a:p>
          <a:p>
            <a:pPr indent="0" lvl="0" marL="0" rtl="0" algn="ctr">
              <a:spcBef>
                <a:spcPts val="0"/>
              </a:spcBef>
              <a:spcAft>
                <a:spcPts val="0"/>
              </a:spcAft>
              <a:buClr>
                <a:schemeClr val="dk1"/>
              </a:buClr>
              <a:buFont typeface="Arial"/>
              <a:buNone/>
            </a:pPr>
            <a:r>
              <a:t/>
            </a:r>
            <a:endParaRPr sz="1800">
              <a:solidFill>
                <a:schemeClr val="dk1"/>
              </a:solidFill>
              <a:latin typeface="Mountains of Christmas"/>
              <a:ea typeface="Mountains of Christmas"/>
              <a:cs typeface="Mountains of Christmas"/>
              <a:sym typeface="Mountains of Christmas"/>
            </a:endParaRPr>
          </a:p>
          <a:p>
            <a:pPr indent="0" lvl="0" marL="0" rtl="0" algn="ctr">
              <a:spcBef>
                <a:spcPts val="0"/>
              </a:spcBef>
              <a:spcAft>
                <a:spcPts val="0"/>
              </a:spcAft>
              <a:buClr>
                <a:schemeClr val="dk1"/>
              </a:buClr>
              <a:buFont typeface="Arial"/>
              <a:buNone/>
            </a:pPr>
            <a:r>
              <a:t/>
            </a:r>
            <a:endParaRPr sz="1800">
              <a:solidFill>
                <a:schemeClr val="dk1"/>
              </a:solidFill>
              <a:latin typeface="Mountains of Christmas"/>
              <a:ea typeface="Mountains of Christmas"/>
              <a:cs typeface="Mountains of Christmas"/>
              <a:sym typeface="Mountains of Christmas"/>
            </a:endParaRPr>
          </a:p>
        </p:txBody>
      </p:sp>
      <p:pic>
        <p:nvPicPr>
          <p:cNvPr id="131" name="Google Shape;131;p14"/>
          <p:cNvPicPr preferRelativeResize="0"/>
          <p:nvPr/>
        </p:nvPicPr>
        <p:blipFill>
          <a:blip r:embed="rId6">
            <a:alphaModFix/>
          </a:blip>
          <a:stretch>
            <a:fillRect/>
          </a:stretch>
        </p:blipFill>
        <p:spPr>
          <a:xfrm rot="10800000">
            <a:off x="129823" y="1811526"/>
            <a:ext cx="2271877" cy="857499"/>
          </a:xfrm>
          <a:prstGeom prst="rect">
            <a:avLst/>
          </a:prstGeom>
          <a:noFill/>
          <a:ln>
            <a:noFill/>
          </a:ln>
        </p:spPr>
      </p:pic>
      <p:pic>
        <p:nvPicPr>
          <p:cNvPr id="132" name="Google Shape;132;p14"/>
          <p:cNvPicPr preferRelativeResize="0"/>
          <p:nvPr/>
        </p:nvPicPr>
        <p:blipFill>
          <a:blip r:embed="rId7">
            <a:alphaModFix/>
          </a:blip>
          <a:stretch>
            <a:fillRect/>
          </a:stretch>
        </p:blipFill>
        <p:spPr>
          <a:xfrm>
            <a:off x="6304425" y="7716707"/>
            <a:ext cx="408974" cy="594033"/>
          </a:xfrm>
          <a:prstGeom prst="rect">
            <a:avLst/>
          </a:prstGeom>
          <a:noFill/>
          <a:ln>
            <a:noFill/>
          </a:ln>
        </p:spPr>
      </p:pic>
      <p:sp>
        <p:nvSpPr>
          <p:cNvPr id="133" name="Google Shape;133;p14"/>
          <p:cNvSpPr txBox="1"/>
          <p:nvPr/>
        </p:nvSpPr>
        <p:spPr>
          <a:xfrm>
            <a:off x="164925" y="4233046"/>
            <a:ext cx="2201700" cy="1089600"/>
          </a:xfrm>
          <a:prstGeom prst="rect">
            <a:avLst/>
          </a:prstGeom>
          <a:noFill/>
          <a:ln cap="flat" cmpd="sng" w="28575">
            <a:solidFill>
              <a:srgbClr val="FF0000"/>
            </a:solidFill>
            <a:prstDash val="dot"/>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200">
                <a:solidFill>
                  <a:srgbClr val="FF0000"/>
                </a:solidFill>
                <a:latin typeface="Playfair Display"/>
                <a:ea typeface="Playfair Display"/>
                <a:cs typeface="Playfair Display"/>
                <a:sym typeface="Playfair Display"/>
              </a:rPr>
              <a:t>Attendance Drawing</a:t>
            </a:r>
            <a:endParaRPr sz="1200">
              <a:latin typeface="Playfair Display"/>
              <a:ea typeface="Playfair Display"/>
              <a:cs typeface="Playfair Display"/>
              <a:sym typeface="Playfair Display"/>
            </a:endParaRPr>
          </a:p>
          <a:p>
            <a:pPr indent="0" lvl="0" marL="0" rtl="0" algn="ctr">
              <a:spcBef>
                <a:spcPts val="0"/>
              </a:spcBef>
              <a:spcAft>
                <a:spcPts val="0"/>
              </a:spcAft>
              <a:buNone/>
            </a:pPr>
            <a:r>
              <a:rPr lang="en-US" sz="1200">
                <a:latin typeface="Playfair Display"/>
                <a:ea typeface="Playfair Display"/>
                <a:cs typeface="Playfair Display"/>
                <a:sym typeface="Playfair Display"/>
              </a:rPr>
              <a:t>We will start putting our names into a drawing for a prize in May.</a:t>
            </a:r>
            <a:endParaRPr sz="1200">
              <a:latin typeface="Playfair Display"/>
              <a:ea typeface="Playfair Display"/>
              <a:cs typeface="Playfair Display"/>
              <a:sym typeface="Playfair Display"/>
            </a:endParaRPr>
          </a:p>
          <a:p>
            <a:pPr indent="0" lvl="0" marL="0" rtl="0" algn="ctr">
              <a:spcBef>
                <a:spcPts val="0"/>
              </a:spcBef>
              <a:spcAft>
                <a:spcPts val="0"/>
              </a:spcAft>
              <a:buNone/>
            </a:pPr>
            <a:r>
              <a:rPr lang="en-US" sz="1200">
                <a:latin typeface="Playfair Display"/>
                <a:ea typeface="Playfair Display"/>
                <a:cs typeface="Playfair Display"/>
                <a:sym typeface="Playfair Display"/>
              </a:rPr>
              <a:t>One entry per meeting.</a:t>
            </a:r>
            <a:endParaRPr sz="1200">
              <a:latin typeface="Playfair Display"/>
              <a:ea typeface="Playfair Display"/>
              <a:cs typeface="Playfair Display"/>
              <a:sym typeface="Playfair Display"/>
            </a:endParaRPr>
          </a:p>
          <a:p>
            <a:pPr indent="0" lvl="0" marL="0" rtl="0" algn="ctr">
              <a:spcBef>
                <a:spcPts val="0"/>
              </a:spcBef>
              <a:spcAft>
                <a:spcPts val="0"/>
              </a:spcAft>
              <a:buNone/>
            </a:pPr>
            <a:r>
              <a:t/>
            </a:r>
            <a:endParaRPr sz="1200">
              <a:latin typeface="Caveat"/>
              <a:ea typeface="Caveat"/>
              <a:cs typeface="Caveat"/>
              <a:sym typeface="Caveat"/>
            </a:endParaRPr>
          </a:p>
        </p:txBody>
      </p:sp>
      <p:sp>
        <p:nvSpPr>
          <p:cNvPr id="134" name="Google Shape;134;p14"/>
          <p:cNvSpPr/>
          <p:nvPr/>
        </p:nvSpPr>
        <p:spPr>
          <a:xfrm>
            <a:off x="3320000" y="6665800"/>
            <a:ext cx="3168900" cy="813600"/>
          </a:xfrm>
          <a:prstGeom prst="ribbon2">
            <a:avLst>
              <a:gd fmla="val 16667" name="adj1"/>
              <a:gd fmla="val 50000" name="adj2"/>
            </a:avLst>
          </a:prstGeom>
          <a:solidFill>
            <a:srgbClr val="EA999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600">
                <a:latin typeface="Mountains of Christmas"/>
                <a:ea typeface="Mountains of Christmas"/>
                <a:cs typeface="Mountains of Christmas"/>
                <a:sym typeface="Mountains of Christmas"/>
              </a:rPr>
              <a:t>Beta Pi </a:t>
            </a:r>
            <a:r>
              <a:rPr b="1" lang="en-US" sz="1600">
                <a:latin typeface="Mountains of Christmas"/>
                <a:ea typeface="Mountains of Christmas"/>
                <a:cs typeface="Mountains of Christmas"/>
                <a:sym typeface="Mountains of Christmas"/>
              </a:rPr>
              <a:t>Dues</a:t>
            </a:r>
            <a:endParaRPr b="1" sz="1600">
              <a:latin typeface="Mountains of Christmas"/>
              <a:ea typeface="Mountains of Christmas"/>
              <a:cs typeface="Mountains of Christmas"/>
              <a:sym typeface="Mountains of Christmas"/>
            </a:endParaRPr>
          </a:p>
          <a:p>
            <a:pPr indent="0" lvl="0" marL="0" rtl="0" algn="ctr">
              <a:spcBef>
                <a:spcPts val="0"/>
              </a:spcBef>
              <a:spcAft>
                <a:spcPts val="0"/>
              </a:spcAft>
              <a:buNone/>
            </a:pPr>
            <a:r>
              <a:rPr b="1" lang="en-US" sz="1600">
                <a:latin typeface="Mountains of Christmas"/>
                <a:ea typeface="Mountains of Christmas"/>
                <a:cs typeface="Mountains of Christmas"/>
                <a:sym typeface="Mountains of Christmas"/>
              </a:rPr>
              <a:t>Active - $85 </a:t>
            </a:r>
            <a:endParaRPr b="1" sz="1600">
              <a:latin typeface="Mountains of Christmas"/>
              <a:ea typeface="Mountains of Christmas"/>
              <a:cs typeface="Mountains of Christmas"/>
              <a:sym typeface="Mountains of Christmas"/>
            </a:endParaRPr>
          </a:p>
          <a:p>
            <a:pPr indent="0" lvl="0" marL="0" rtl="0" algn="ctr">
              <a:spcBef>
                <a:spcPts val="0"/>
              </a:spcBef>
              <a:spcAft>
                <a:spcPts val="0"/>
              </a:spcAft>
              <a:buNone/>
            </a:pPr>
            <a:r>
              <a:rPr b="1" lang="en-US" sz="1600">
                <a:latin typeface="Mountains of Christmas"/>
                <a:ea typeface="Mountains of Christmas"/>
                <a:cs typeface="Mountains of Christmas"/>
                <a:sym typeface="Mountains of Christmas"/>
              </a:rPr>
              <a:t>Reserve - $58</a:t>
            </a:r>
            <a:endParaRPr b="1" sz="1600">
              <a:latin typeface="Mountains of Christmas"/>
              <a:ea typeface="Mountains of Christmas"/>
              <a:cs typeface="Mountains of Christmas"/>
              <a:sym typeface="Mountains of Christmas"/>
            </a:endParaRPr>
          </a:p>
        </p:txBody>
      </p:sp>
      <p:sp>
        <p:nvSpPr>
          <p:cNvPr id="135" name="Google Shape;135;p14"/>
          <p:cNvSpPr txBox="1"/>
          <p:nvPr/>
        </p:nvSpPr>
        <p:spPr>
          <a:xfrm>
            <a:off x="285650" y="3006600"/>
            <a:ext cx="1743300" cy="64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800">
                <a:solidFill>
                  <a:srgbClr val="FF0000"/>
                </a:solidFill>
                <a:latin typeface="Pompiere"/>
                <a:ea typeface="Pompiere"/>
                <a:cs typeface="Pompiere"/>
                <a:sym typeface="Pompiere"/>
              </a:rPr>
              <a:t>DKG on Social Media</a:t>
            </a:r>
            <a:endParaRPr b="1" sz="1800">
              <a:solidFill>
                <a:srgbClr val="FF0000"/>
              </a:solidFill>
              <a:latin typeface="Pompiere"/>
              <a:ea typeface="Pompiere"/>
              <a:cs typeface="Pompiere"/>
              <a:sym typeface="Pompiere"/>
            </a:endParaRPr>
          </a:p>
          <a:p>
            <a:pPr indent="0" lvl="0" marL="0" rtl="0" algn="l">
              <a:spcBef>
                <a:spcPts val="0"/>
              </a:spcBef>
              <a:spcAft>
                <a:spcPts val="0"/>
              </a:spcAft>
              <a:buNone/>
            </a:pPr>
            <a:r>
              <a:t/>
            </a:r>
            <a:endParaRPr/>
          </a:p>
        </p:txBody>
      </p:sp>
      <p:pic>
        <p:nvPicPr>
          <p:cNvPr id="136" name="Google Shape;136;p14">
            <a:hlinkClick r:id="rId8"/>
          </p:cNvPr>
          <p:cNvPicPr preferRelativeResize="0"/>
          <p:nvPr/>
        </p:nvPicPr>
        <p:blipFill>
          <a:blip r:embed="rId9">
            <a:alphaModFix/>
          </a:blip>
          <a:stretch>
            <a:fillRect/>
          </a:stretch>
        </p:blipFill>
        <p:spPr>
          <a:xfrm>
            <a:off x="474950" y="3469400"/>
            <a:ext cx="408975" cy="408975"/>
          </a:xfrm>
          <a:prstGeom prst="rect">
            <a:avLst/>
          </a:prstGeom>
          <a:noFill/>
          <a:ln>
            <a:noFill/>
          </a:ln>
        </p:spPr>
      </p:pic>
      <p:pic>
        <p:nvPicPr>
          <p:cNvPr id="137" name="Google Shape;137;p14">
            <a:hlinkClick r:id="rId10"/>
          </p:cNvPr>
          <p:cNvPicPr preferRelativeResize="0"/>
          <p:nvPr/>
        </p:nvPicPr>
        <p:blipFill>
          <a:blip r:embed="rId9">
            <a:alphaModFix/>
          </a:blip>
          <a:stretch>
            <a:fillRect/>
          </a:stretch>
        </p:blipFill>
        <p:spPr>
          <a:xfrm>
            <a:off x="1320713" y="3469400"/>
            <a:ext cx="408975" cy="408975"/>
          </a:xfrm>
          <a:prstGeom prst="rect">
            <a:avLst/>
          </a:prstGeom>
          <a:noFill/>
          <a:ln>
            <a:noFill/>
          </a:ln>
        </p:spPr>
      </p:pic>
      <p:sp>
        <p:nvSpPr>
          <p:cNvPr id="138" name="Google Shape;138;p14"/>
          <p:cNvSpPr txBox="1"/>
          <p:nvPr/>
        </p:nvSpPr>
        <p:spPr>
          <a:xfrm>
            <a:off x="350400" y="3841263"/>
            <a:ext cx="2035500" cy="25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Xi State	DKG</a:t>
            </a:r>
            <a:endParaRPr/>
          </a:p>
        </p:txBody>
      </p:sp>
      <p:sp>
        <p:nvSpPr>
          <p:cNvPr id="139" name="Google Shape;139;p14"/>
          <p:cNvSpPr txBox="1"/>
          <p:nvPr/>
        </p:nvSpPr>
        <p:spPr>
          <a:xfrm>
            <a:off x="2459450" y="208600"/>
            <a:ext cx="4138500" cy="2019000"/>
          </a:xfrm>
          <a:prstGeom prst="rect">
            <a:avLst/>
          </a:prstGeom>
          <a:noFill/>
          <a:ln>
            <a:noFill/>
          </a:ln>
        </p:spPr>
        <p:txBody>
          <a:bodyPr anchorCtr="0" anchor="t" bIns="45700" lIns="91425" spcFirstLastPara="1" rIns="91425" wrap="square" tIns="45700">
            <a:noAutofit/>
          </a:bodyPr>
          <a:lstStyle/>
          <a:p>
            <a:pPr indent="457200" lvl="0" marL="0" rtl="0" algn="ctr">
              <a:spcBef>
                <a:spcPts val="0"/>
              </a:spcBef>
              <a:spcAft>
                <a:spcPts val="0"/>
              </a:spcAft>
              <a:buClr>
                <a:schemeClr val="dk1"/>
              </a:buClr>
              <a:buSzPts val="1100"/>
              <a:buFont typeface="Arial"/>
              <a:buNone/>
            </a:pPr>
            <a:r>
              <a:rPr b="1" lang="en-US" sz="1500">
                <a:solidFill>
                  <a:srgbClr val="FF0000"/>
                </a:solidFill>
              </a:rPr>
              <a:t>Chapter Member</a:t>
            </a:r>
            <a:r>
              <a:rPr b="1" lang="en-US" sz="1500">
                <a:solidFill>
                  <a:srgbClr val="FF0000"/>
                </a:solidFill>
              </a:rPr>
              <a:t> Spotlight</a:t>
            </a:r>
            <a:endParaRPr b="1" sz="1500">
              <a:solidFill>
                <a:srgbClr val="FF0000"/>
              </a:solidFill>
            </a:endParaRPr>
          </a:p>
          <a:p>
            <a:pPr indent="457200" lvl="0" marL="0" rtl="0" algn="l">
              <a:spcBef>
                <a:spcPts val="0"/>
              </a:spcBef>
              <a:spcAft>
                <a:spcPts val="0"/>
              </a:spcAft>
              <a:buClr>
                <a:schemeClr val="dk1"/>
              </a:buClr>
              <a:buSzPts val="1100"/>
              <a:buFont typeface="Arial"/>
              <a:buNone/>
            </a:pPr>
            <a:r>
              <a:t/>
            </a:r>
            <a:endParaRPr/>
          </a:p>
        </p:txBody>
      </p:sp>
      <p:sp>
        <p:nvSpPr>
          <p:cNvPr id="140" name="Google Shape;140;p14"/>
          <p:cNvSpPr txBox="1"/>
          <p:nvPr/>
        </p:nvSpPr>
        <p:spPr>
          <a:xfrm>
            <a:off x="2596325" y="2753700"/>
            <a:ext cx="2493600" cy="2770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a:solidFill>
                  <a:srgbClr val="FF0000"/>
                </a:solidFill>
                <a:latin typeface="Calibri"/>
                <a:ea typeface="Calibri"/>
                <a:cs typeface="Calibri"/>
                <a:sym typeface="Calibri"/>
              </a:rPr>
              <a:t>Christmas Downtown</a:t>
            </a:r>
            <a:endParaRPr b="1">
              <a:solidFill>
                <a:srgbClr val="FF0000"/>
              </a:solidFill>
              <a:latin typeface="Calibri"/>
              <a:ea typeface="Calibri"/>
              <a:cs typeface="Calibri"/>
              <a:sym typeface="Calibri"/>
            </a:endParaRPr>
          </a:p>
          <a:p>
            <a:pPr indent="0" lvl="0" marL="0" rtl="0" algn="ctr">
              <a:spcBef>
                <a:spcPts val="0"/>
              </a:spcBef>
              <a:spcAft>
                <a:spcPts val="0"/>
              </a:spcAft>
              <a:buNone/>
            </a:pPr>
            <a:r>
              <a:t/>
            </a:r>
            <a:endParaRPr b="1">
              <a:solidFill>
                <a:schemeClr val="dk1"/>
              </a:solidFill>
              <a:latin typeface="Calibri"/>
              <a:ea typeface="Calibri"/>
              <a:cs typeface="Calibri"/>
              <a:sym typeface="Calibri"/>
            </a:endParaRPr>
          </a:p>
          <a:p>
            <a:pPr indent="0" lvl="0" marL="0" rtl="0" algn="l">
              <a:spcBef>
                <a:spcPts val="0"/>
              </a:spcBef>
              <a:spcAft>
                <a:spcPts val="0"/>
              </a:spcAft>
              <a:buNone/>
            </a:pPr>
            <a:r>
              <a:rPr lang="en-US">
                <a:solidFill>
                  <a:schemeClr val="dk1"/>
                </a:solidFill>
                <a:latin typeface="Calibri"/>
                <a:ea typeface="Calibri"/>
                <a:cs typeface="Calibri"/>
                <a:sym typeface="Calibri"/>
              </a:rPr>
              <a:t>Beta Pi members met on Market Square for the Christmas dinner and ornament swap. We braved the cold temperatures and decided to eat at Myrtle’s for some yummy fried chicken and tomato pie. We swapped some really festive ornaments, and had a fun time together.</a:t>
            </a:r>
            <a:endParaRPr>
              <a:latin typeface="Calibri"/>
              <a:ea typeface="Calibri"/>
              <a:cs typeface="Calibri"/>
              <a:sym typeface="Calibri"/>
            </a:endParaRPr>
          </a:p>
        </p:txBody>
      </p:sp>
      <p:sp>
        <p:nvSpPr>
          <p:cNvPr id="141" name="Google Shape;141;p14"/>
          <p:cNvSpPr txBox="1"/>
          <p:nvPr/>
        </p:nvSpPr>
        <p:spPr>
          <a:xfrm>
            <a:off x="3632000" y="5894900"/>
            <a:ext cx="2271900" cy="400200"/>
          </a:xfrm>
          <a:prstGeom prst="rect">
            <a:avLst/>
          </a:prstGeom>
          <a:noFill/>
          <a:ln cap="flat" cmpd="sng" w="28575">
            <a:solidFill>
              <a:srgbClr val="FF0000"/>
            </a:solidFill>
            <a:prstDash val="dot"/>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US" u="sng">
                <a:solidFill>
                  <a:srgbClr val="FF0000"/>
                </a:solidFill>
                <a:latin typeface="Calibri"/>
                <a:ea typeface="Calibri"/>
                <a:cs typeface="Calibri"/>
                <a:sym typeface="Calibri"/>
                <a:hlinkClick r:id="rId11">
                  <a:extLst>
                    <a:ext uri="{A12FA001-AC4F-418D-AE19-62706E023703}">
                      <ahyp:hlinkClr val="tx"/>
                    </a:ext>
                  </a:extLst>
                </a:hlinkClick>
              </a:rPr>
              <a:t>Member Spotlight Form</a:t>
            </a:r>
            <a:endParaRPr>
              <a:solidFill>
                <a:srgbClr val="FF0000"/>
              </a:solidFill>
              <a:latin typeface="Calibri"/>
              <a:ea typeface="Calibri"/>
              <a:cs typeface="Calibri"/>
              <a:sym typeface="Calibri"/>
            </a:endParaRPr>
          </a:p>
        </p:txBody>
      </p:sp>
      <p:pic>
        <p:nvPicPr>
          <p:cNvPr id="142" name="Google Shape;142;p14"/>
          <p:cNvPicPr preferRelativeResize="0"/>
          <p:nvPr/>
        </p:nvPicPr>
        <p:blipFill>
          <a:blip r:embed="rId12">
            <a:alphaModFix/>
          </a:blip>
          <a:stretch>
            <a:fillRect/>
          </a:stretch>
        </p:blipFill>
        <p:spPr>
          <a:xfrm>
            <a:off x="5089925" y="3056637"/>
            <a:ext cx="1623472" cy="2164630"/>
          </a:xfrm>
          <a:prstGeom prst="rect">
            <a:avLst/>
          </a:prstGeom>
          <a:noFill/>
          <a:ln cap="flat" cmpd="sng" w="19050">
            <a:solidFill>
              <a:schemeClr val="dk2"/>
            </a:solidFill>
            <a:prstDash val="solid"/>
            <a:round/>
            <a:headEnd len="sm" w="sm" type="none"/>
            <a:tailEnd len="sm" w="sm" type="none"/>
          </a:ln>
        </p:spPr>
      </p:pic>
      <p:pic>
        <p:nvPicPr>
          <p:cNvPr id="143" name="Google Shape;143;p14"/>
          <p:cNvPicPr preferRelativeResize="0"/>
          <p:nvPr/>
        </p:nvPicPr>
        <p:blipFill rotWithShape="1">
          <a:blip r:embed="rId13">
            <a:alphaModFix/>
          </a:blip>
          <a:srcRect b="9175" l="10402" r="0" t="11034"/>
          <a:stretch/>
        </p:blipFill>
        <p:spPr>
          <a:xfrm>
            <a:off x="3553730" y="528075"/>
            <a:ext cx="2413070" cy="216464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